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9" r:id="rId2"/>
    <p:sldId id="280" r:id="rId3"/>
    <p:sldId id="281" r:id="rId4"/>
    <p:sldId id="282" r:id="rId5"/>
    <p:sldId id="286" r:id="rId6"/>
    <p:sldId id="283" r:id="rId7"/>
    <p:sldId id="284" r:id="rId8"/>
    <p:sldId id="285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9" r:id="rId17"/>
    <p:sldId id="277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91F88-6A52-4179-BDC0-610181019D14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AAEA0-7EDB-4621-89C3-9EECEC511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-------------------------------------------------------------------------------------------------------</a:t>
            </a:r>
          </a:p>
          <a:p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：</a:t>
            </a:r>
          </a:p>
          <a:p>
            <a:r>
              <a:rPr lang="zh-TW" altLang="en-US" dirty="0" smtClean="0"/>
              <a:t>那現在就由我來舉幾個系統基模的例子，第一個系統基模例子是熬夜應付課業壓力的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圖。大家在碩班的課程中，可能常常發生，哪怕是可能開學老師就已經出好的作業也可能拖到快到截止日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期時，才拼命的趕工吧</a:t>
            </a:r>
            <a:r>
              <a:rPr lang="en-US" altLang="zh-TW" dirty="0" smtClean="0"/>
              <a:t>!</a:t>
            </a:r>
            <a:r>
              <a:rPr lang="zh-TW" altLang="en-US" dirty="0" smtClean="0"/>
              <a:t>？所以常常會有考試或作業擠在一起壓得喘不過去的情況吧。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因此，當我們的課業壓力大時，我們就會用熬夜趕工的方式，熬夜當下會降低我們課業的壓力。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然後，課業壓力和平時努力是同向變動的。然後當我們的課業壓力愈增加時，經過時間滯延的影響，我們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愈需要在平常的時候就認真讀書。</a:t>
            </a:r>
          </a:p>
          <a:p>
            <a:r>
              <a:rPr lang="zh-TW" altLang="en-US" dirty="0" smtClean="0"/>
              <a:t>平時努力和課業壓力是反向變動的。當我們平常就按時的規劃作業進度，複習課業，就不會有考試前或交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作業前熬夜的問題了，課業壓力也就自然就能減少了。 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而且熬夜也會降低我們的身體健康，而當身體不健康的時候，也可能會降低我們平時努力的效果。</a:t>
            </a:r>
          </a:p>
          <a:p>
            <a:r>
              <a:rPr lang="zh-TW" altLang="en-US" dirty="0" smtClean="0"/>
              <a:t>而這個紅色的環路因為是偶數個負號，所以是增強環路。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系統基模圖中，上面的調節環路是表象解，而下面的環路是根本解。意思就是說熬夜並不能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徹底的解決問題。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02E0-6DA6-47E9-98B7-B89F6ADCF3E6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3064-314A-4405-8320-45C0C6DF8B0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079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心智互動工具：系統思考圖</a:t>
            </a:r>
          </a:p>
        </p:txBody>
      </p:sp>
      <p:pic>
        <p:nvPicPr>
          <p:cNvPr id="538628" name="Picture 3" descr="j028376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57900" y="3479800"/>
            <a:ext cx="1528763" cy="1044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21C6-7A21-4D1F-B26B-0FFF22A849C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234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</a:p>
        </p:txBody>
      </p:sp>
      <p:sp>
        <p:nvSpPr>
          <p:cNvPr id="540676" name="Rectangle 1125"/>
          <p:cNvSpPr>
            <a:spLocks noChangeArrowheads="1"/>
          </p:cNvSpPr>
          <p:nvPr/>
        </p:nvSpPr>
        <p:spPr bwMode="auto">
          <a:xfrm>
            <a:off x="836613" y="131445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35046" name="Rectangle 1126"/>
          <p:cNvSpPr>
            <a:spLocks noChangeArrowheads="1"/>
          </p:cNvSpPr>
          <p:nvPr/>
        </p:nvSpPr>
        <p:spPr bwMode="auto">
          <a:xfrm>
            <a:off x="6281738" y="365442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獎勵與教育訓練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5047" name="Rectangle 1127"/>
          <p:cNvSpPr>
            <a:spLocks noChangeArrowheads="1"/>
          </p:cNvSpPr>
          <p:nvPr/>
        </p:nvSpPr>
        <p:spPr bwMode="auto">
          <a:xfrm>
            <a:off x="6686550" y="225901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成本公開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1128"/>
          <p:cNvGrpSpPr>
            <a:grpSpLocks/>
          </p:cNvGrpSpPr>
          <p:nvPr/>
        </p:nvGrpSpPr>
        <p:grpSpPr bwMode="auto">
          <a:xfrm>
            <a:off x="4841875" y="2528888"/>
            <a:ext cx="2430463" cy="1219200"/>
            <a:chOff x="3077" y="1605"/>
            <a:chExt cx="1503" cy="1160"/>
          </a:xfrm>
        </p:grpSpPr>
        <p:sp>
          <p:nvSpPr>
            <p:cNvPr id="540724" name="Arc 1129"/>
            <p:cNvSpPr>
              <a:spLocks/>
            </p:cNvSpPr>
            <p:nvPr/>
          </p:nvSpPr>
          <p:spPr bwMode="auto">
            <a:xfrm>
              <a:off x="3077" y="1605"/>
              <a:ext cx="1503" cy="902"/>
            </a:xfrm>
            <a:custGeom>
              <a:avLst/>
              <a:gdLst>
                <a:gd name="T0" fmla="*/ 0 w 21554"/>
                <a:gd name="T1" fmla="*/ 0 h 12937"/>
                <a:gd name="T2" fmla="*/ 0 w 21554"/>
                <a:gd name="T3" fmla="*/ 0 h 12937"/>
                <a:gd name="T4" fmla="*/ 0 w 21554"/>
                <a:gd name="T5" fmla="*/ 0 h 12937"/>
                <a:gd name="T6" fmla="*/ 0 60000 65536"/>
                <a:gd name="T7" fmla="*/ 0 60000 65536"/>
                <a:gd name="T8" fmla="*/ 0 60000 65536"/>
                <a:gd name="T9" fmla="*/ 0 w 21554"/>
                <a:gd name="T10" fmla="*/ 0 h 12937"/>
                <a:gd name="T11" fmla="*/ 21554 w 21554"/>
                <a:gd name="T12" fmla="*/ 12937 h 129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4" h="12937" fill="none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</a:path>
                <a:path w="21554" h="12937" stroke="0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0725" name="Freeform 1130"/>
            <p:cNvSpPr>
              <a:spLocks/>
            </p:cNvSpPr>
            <p:nvPr/>
          </p:nvSpPr>
          <p:spPr bwMode="auto">
            <a:xfrm>
              <a:off x="4200" y="2478"/>
              <a:ext cx="107" cy="125"/>
            </a:xfrm>
            <a:custGeom>
              <a:avLst/>
              <a:gdLst>
                <a:gd name="T0" fmla="*/ 0 w 107"/>
                <a:gd name="T1" fmla="*/ 125 h 125"/>
                <a:gd name="T2" fmla="*/ 107 w 107"/>
                <a:gd name="T3" fmla="*/ 54 h 125"/>
                <a:gd name="T4" fmla="*/ 54 w 107"/>
                <a:gd name="T5" fmla="*/ 0 h 125"/>
                <a:gd name="T6" fmla="*/ 0 w 107"/>
                <a:gd name="T7" fmla="*/ 125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125"/>
                <a:gd name="T14" fmla="*/ 107 w 107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125">
                  <a:moveTo>
                    <a:pt x="0" y="125"/>
                  </a:moveTo>
                  <a:lnTo>
                    <a:pt x="107" y="54"/>
                  </a:lnTo>
                  <a:lnTo>
                    <a:pt x="54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0726" name="Rectangle 1131"/>
            <p:cNvSpPr>
              <a:spLocks noChangeArrowheads="1"/>
            </p:cNvSpPr>
            <p:nvPr/>
          </p:nvSpPr>
          <p:spPr bwMode="auto">
            <a:xfrm>
              <a:off x="4334" y="2503"/>
              <a:ext cx="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132"/>
          <p:cNvGrpSpPr>
            <a:grpSpLocks/>
          </p:cNvGrpSpPr>
          <p:nvPr/>
        </p:nvGrpSpPr>
        <p:grpSpPr bwMode="auto">
          <a:xfrm>
            <a:off x="944563" y="2220913"/>
            <a:ext cx="3657600" cy="2971800"/>
            <a:chOff x="595" y="1399"/>
            <a:chExt cx="2304" cy="1872"/>
          </a:xfrm>
        </p:grpSpPr>
        <p:sp>
          <p:nvSpPr>
            <p:cNvPr id="540702" name="Rectangle 1133"/>
            <p:cNvSpPr>
              <a:spLocks noChangeArrowheads="1"/>
            </p:cNvSpPr>
            <p:nvPr/>
          </p:nvSpPr>
          <p:spPr bwMode="auto">
            <a:xfrm>
              <a:off x="2275" y="228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降低成本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4" name="Group 1134"/>
            <p:cNvGrpSpPr>
              <a:grpSpLocks/>
            </p:cNvGrpSpPr>
            <p:nvPr/>
          </p:nvGrpSpPr>
          <p:grpSpPr bwMode="auto">
            <a:xfrm>
              <a:off x="595" y="1399"/>
              <a:ext cx="1940" cy="1872"/>
              <a:chOff x="595" y="1399"/>
              <a:chExt cx="1940" cy="1872"/>
            </a:xfrm>
          </p:grpSpPr>
          <p:sp>
            <p:nvSpPr>
              <p:cNvPr id="540704" name="Rectangle 1135"/>
              <p:cNvSpPr>
                <a:spLocks noChangeArrowheads="1"/>
              </p:cNvSpPr>
              <p:nvPr/>
            </p:nvSpPr>
            <p:spPr bwMode="auto">
              <a:xfrm>
                <a:off x="1392" y="1488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競爭激烈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0705" name="Rectangle 1136"/>
              <p:cNvSpPr>
                <a:spLocks noChangeArrowheads="1"/>
              </p:cNvSpPr>
              <p:nvPr/>
            </p:nvSpPr>
            <p:spPr bwMode="auto">
              <a:xfrm>
                <a:off x="1383" y="3001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0706" name="Rectangle 1137"/>
              <p:cNvSpPr>
                <a:spLocks noChangeArrowheads="1"/>
              </p:cNvSpPr>
              <p:nvPr/>
            </p:nvSpPr>
            <p:spPr bwMode="auto">
              <a:xfrm>
                <a:off x="595" y="2319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贏得訂單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5" name="Group 1138"/>
              <p:cNvGrpSpPr>
                <a:grpSpLocks/>
              </p:cNvGrpSpPr>
              <p:nvPr/>
            </p:nvGrpSpPr>
            <p:grpSpPr bwMode="auto">
              <a:xfrm>
                <a:off x="1666" y="1651"/>
                <a:ext cx="869" cy="660"/>
                <a:chOff x="2049" y="1725"/>
                <a:chExt cx="869" cy="660"/>
              </a:xfrm>
            </p:grpSpPr>
            <p:sp>
              <p:nvSpPr>
                <p:cNvPr id="540721" name="Arc 1139"/>
                <p:cNvSpPr>
                  <a:spLocks/>
                </p:cNvSpPr>
                <p:nvPr/>
              </p:nvSpPr>
              <p:spPr bwMode="auto">
                <a:xfrm>
                  <a:off x="2049" y="1725"/>
                  <a:ext cx="717" cy="651"/>
                </a:xfrm>
                <a:custGeom>
                  <a:avLst/>
                  <a:gdLst>
                    <a:gd name="T0" fmla="*/ 0 w 21320"/>
                    <a:gd name="T1" fmla="*/ 0 h 19370"/>
                    <a:gd name="T2" fmla="*/ 0 w 21320"/>
                    <a:gd name="T3" fmla="*/ 0 h 19370"/>
                    <a:gd name="T4" fmla="*/ 0 w 21320"/>
                    <a:gd name="T5" fmla="*/ 0 h 19370"/>
                    <a:gd name="T6" fmla="*/ 0 60000 65536"/>
                    <a:gd name="T7" fmla="*/ 0 60000 65536"/>
                    <a:gd name="T8" fmla="*/ 0 60000 65536"/>
                    <a:gd name="T9" fmla="*/ 0 w 21320"/>
                    <a:gd name="T10" fmla="*/ 0 h 19370"/>
                    <a:gd name="T11" fmla="*/ 21320 w 21320"/>
                    <a:gd name="T12" fmla="*/ 19370 h 193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20" h="19370" fill="none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</a:path>
                    <a:path w="21320" h="19370" stroke="0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  <a:lnTo>
                        <a:pt x="0" y="1937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22" name="Freeform 1140"/>
                <p:cNvSpPr>
                  <a:spLocks/>
                </p:cNvSpPr>
                <p:nvPr/>
              </p:nvSpPr>
              <p:spPr bwMode="auto">
                <a:xfrm>
                  <a:off x="2722" y="2261"/>
                  <a:ext cx="71" cy="124"/>
                </a:xfrm>
                <a:custGeom>
                  <a:avLst/>
                  <a:gdLst>
                    <a:gd name="T0" fmla="*/ 44 w 71"/>
                    <a:gd name="T1" fmla="*/ 124 h 124"/>
                    <a:gd name="T2" fmla="*/ 71 w 71"/>
                    <a:gd name="T3" fmla="*/ 0 h 124"/>
                    <a:gd name="T4" fmla="*/ 0 w 71"/>
                    <a:gd name="T5" fmla="*/ 0 h 124"/>
                    <a:gd name="T6" fmla="*/ 44 w 71"/>
                    <a:gd name="T7" fmla="*/ 124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44" y="124"/>
                      </a:moveTo>
                      <a:lnTo>
                        <a:pt x="71" y="0"/>
                      </a:lnTo>
                      <a:lnTo>
                        <a:pt x="0" y="0"/>
                      </a:lnTo>
                      <a:lnTo>
                        <a:pt x="44" y="12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23" name="Rectangle 1141"/>
                <p:cNvSpPr>
                  <a:spLocks noChangeArrowheads="1"/>
                </p:cNvSpPr>
                <p:nvPr/>
              </p:nvSpPr>
              <p:spPr bwMode="auto">
                <a:xfrm>
                  <a:off x="2837" y="2181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6" name="Group 1142"/>
              <p:cNvGrpSpPr>
                <a:grpSpLocks/>
              </p:cNvGrpSpPr>
              <p:nvPr/>
            </p:nvGrpSpPr>
            <p:grpSpPr bwMode="auto">
              <a:xfrm>
                <a:off x="1737" y="2452"/>
                <a:ext cx="653" cy="819"/>
                <a:chOff x="2120" y="2526"/>
                <a:chExt cx="653" cy="819"/>
              </a:xfrm>
            </p:grpSpPr>
            <p:sp>
              <p:nvSpPr>
                <p:cNvPr id="540718" name="Arc 1143"/>
                <p:cNvSpPr>
                  <a:spLocks/>
                </p:cNvSpPr>
                <p:nvPr/>
              </p:nvSpPr>
              <p:spPr bwMode="auto">
                <a:xfrm>
                  <a:off x="2120" y="2526"/>
                  <a:ext cx="653" cy="616"/>
                </a:xfrm>
                <a:custGeom>
                  <a:avLst/>
                  <a:gdLst>
                    <a:gd name="T0" fmla="*/ 0 w 21528"/>
                    <a:gd name="T1" fmla="*/ 0 h 20312"/>
                    <a:gd name="T2" fmla="*/ 0 w 21528"/>
                    <a:gd name="T3" fmla="*/ 0 h 20312"/>
                    <a:gd name="T4" fmla="*/ 0 w 21528"/>
                    <a:gd name="T5" fmla="*/ 0 h 20312"/>
                    <a:gd name="T6" fmla="*/ 0 60000 65536"/>
                    <a:gd name="T7" fmla="*/ 0 60000 65536"/>
                    <a:gd name="T8" fmla="*/ 0 60000 65536"/>
                    <a:gd name="T9" fmla="*/ 0 w 21528"/>
                    <a:gd name="T10" fmla="*/ 0 h 20312"/>
                    <a:gd name="T11" fmla="*/ 21528 w 21528"/>
                    <a:gd name="T12" fmla="*/ 20312 h 20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28" h="20312" fill="none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</a:path>
                    <a:path w="21528" h="20312" stroke="0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19" name="Freeform 1144"/>
                <p:cNvSpPr>
                  <a:spLocks/>
                </p:cNvSpPr>
                <p:nvPr/>
              </p:nvSpPr>
              <p:spPr bwMode="auto">
                <a:xfrm>
                  <a:off x="2226" y="3101"/>
                  <a:ext cx="124" cy="71"/>
                </a:xfrm>
                <a:custGeom>
                  <a:avLst/>
                  <a:gdLst>
                    <a:gd name="T0" fmla="*/ 0 w 124"/>
                    <a:gd name="T1" fmla="*/ 71 h 71"/>
                    <a:gd name="T2" fmla="*/ 124 w 124"/>
                    <a:gd name="T3" fmla="*/ 71 h 71"/>
                    <a:gd name="T4" fmla="*/ 107 w 124"/>
                    <a:gd name="T5" fmla="*/ 0 h 71"/>
                    <a:gd name="T6" fmla="*/ 0 w 124"/>
                    <a:gd name="T7" fmla="*/ 71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71"/>
                      </a:moveTo>
                      <a:lnTo>
                        <a:pt x="124" y="71"/>
                      </a:lnTo>
                      <a:lnTo>
                        <a:pt x="107" y="0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20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333" y="3172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7" name="Group 1146"/>
              <p:cNvGrpSpPr>
                <a:grpSpLocks/>
              </p:cNvGrpSpPr>
              <p:nvPr/>
            </p:nvGrpSpPr>
            <p:grpSpPr bwMode="auto">
              <a:xfrm>
                <a:off x="622" y="2505"/>
                <a:ext cx="779" cy="699"/>
                <a:chOff x="1005" y="2579"/>
                <a:chExt cx="779" cy="699"/>
              </a:xfrm>
            </p:grpSpPr>
            <p:sp>
              <p:nvSpPr>
                <p:cNvPr id="540715" name="Arc 1147"/>
                <p:cNvSpPr>
                  <a:spLocks/>
                </p:cNvSpPr>
                <p:nvPr/>
              </p:nvSpPr>
              <p:spPr bwMode="auto">
                <a:xfrm>
                  <a:off x="1155" y="2695"/>
                  <a:ext cx="629" cy="583"/>
                </a:xfrm>
                <a:custGeom>
                  <a:avLst/>
                  <a:gdLst>
                    <a:gd name="T0" fmla="*/ 0 w 26925"/>
                    <a:gd name="T1" fmla="*/ 0 h 24983"/>
                    <a:gd name="T2" fmla="*/ 0 w 26925"/>
                    <a:gd name="T3" fmla="*/ 0 h 24983"/>
                    <a:gd name="T4" fmla="*/ 0 w 26925"/>
                    <a:gd name="T5" fmla="*/ 0 h 24983"/>
                    <a:gd name="T6" fmla="*/ 0 60000 65536"/>
                    <a:gd name="T7" fmla="*/ 0 60000 65536"/>
                    <a:gd name="T8" fmla="*/ 0 60000 65536"/>
                    <a:gd name="T9" fmla="*/ 0 w 26925"/>
                    <a:gd name="T10" fmla="*/ 0 h 24983"/>
                    <a:gd name="T11" fmla="*/ 26925 w 26925"/>
                    <a:gd name="T12" fmla="*/ 24983 h 249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925" h="24983" fill="none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</a:path>
                    <a:path w="26925" h="24983" stroke="0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  <a:lnTo>
                        <a:pt x="21600" y="3383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16" name="Freeform 1148"/>
                <p:cNvSpPr>
                  <a:spLocks/>
                </p:cNvSpPr>
                <p:nvPr/>
              </p:nvSpPr>
              <p:spPr bwMode="auto">
                <a:xfrm>
                  <a:off x="1120" y="2579"/>
                  <a:ext cx="79" cy="124"/>
                </a:xfrm>
                <a:custGeom>
                  <a:avLst/>
                  <a:gdLst>
                    <a:gd name="T0" fmla="*/ 79 w 79"/>
                    <a:gd name="T1" fmla="*/ 0 h 124"/>
                    <a:gd name="T2" fmla="*/ 0 w 79"/>
                    <a:gd name="T3" fmla="*/ 106 h 124"/>
                    <a:gd name="T4" fmla="*/ 71 w 79"/>
                    <a:gd name="T5" fmla="*/ 124 h 124"/>
                    <a:gd name="T6" fmla="*/ 79 w 79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9"/>
                    <a:gd name="T13" fmla="*/ 0 h 124"/>
                    <a:gd name="T14" fmla="*/ 79 w 79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9" h="124">
                      <a:moveTo>
                        <a:pt x="79" y="0"/>
                      </a:moveTo>
                      <a:lnTo>
                        <a:pt x="0" y="106"/>
                      </a:lnTo>
                      <a:lnTo>
                        <a:pt x="71" y="124"/>
                      </a:lnTo>
                      <a:lnTo>
                        <a:pt x="7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17" name="Rectangle 1149"/>
                <p:cNvSpPr>
                  <a:spLocks noChangeArrowheads="1"/>
                </p:cNvSpPr>
                <p:nvPr/>
              </p:nvSpPr>
              <p:spPr bwMode="auto">
                <a:xfrm>
                  <a:off x="1005" y="2579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8" name="Group 1150"/>
              <p:cNvGrpSpPr>
                <a:grpSpLocks/>
              </p:cNvGrpSpPr>
              <p:nvPr/>
            </p:nvGrpSpPr>
            <p:grpSpPr bwMode="auto">
              <a:xfrm>
                <a:off x="843" y="1399"/>
                <a:ext cx="646" cy="913"/>
                <a:chOff x="1226" y="1473"/>
                <a:chExt cx="646" cy="913"/>
              </a:xfrm>
            </p:grpSpPr>
            <p:sp>
              <p:nvSpPr>
                <p:cNvPr id="540712" name="Arc 1151"/>
                <p:cNvSpPr>
                  <a:spLocks/>
                </p:cNvSpPr>
                <p:nvPr/>
              </p:nvSpPr>
              <p:spPr bwMode="auto">
                <a:xfrm>
                  <a:off x="1226" y="1672"/>
                  <a:ext cx="646" cy="714"/>
                </a:xfrm>
                <a:custGeom>
                  <a:avLst/>
                  <a:gdLst>
                    <a:gd name="T0" fmla="*/ 0 w 21600"/>
                    <a:gd name="T1" fmla="*/ 0 h 23857"/>
                    <a:gd name="T2" fmla="*/ 0 w 21600"/>
                    <a:gd name="T3" fmla="*/ 0 h 23857"/>
                    <a:gd name="T4" fmla="*/ 0 w 21600"/>
                    <a:gd name="T5" fmla="*/ 0 h 238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857"/>
                    <a:gd name="T11" fmla="*/ 21600 w 21600"/>
                    <a:gd name="T12" fmla="*/ 23857 h 238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857" fill="none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</a:path>
                    <a:path w="21600" h="23857" stroke="0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  <a:lnTo>
                        <a:pt x="21600" y="1996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13" name="Freeform 1152"/>
                <p:cNvSpPr>
                  <a:spLocks/>
                </p:cNvSpPr>
                <p:nvPr/>
              </p:nvSpPr>
              <p:spPr bwMode="auto">
                <a:xfrm>
                  <a:off x="1615" y="1632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14" name="Rectangle 1153"/>
                <p:cNvSpPr>
                  <a:spLocks noChangeArrowheads="1"/>
                </p:cNvSpPr>
                <p:nvPr/>
              </p:nvSpPr>
              <p:spPr bwMode="auto">
                <a:xfrm>
                  <a:off x="1562" y="1473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540711" name="Picture 115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36" y="2240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40681" name="Rectangle 1155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公司降低成本方案如何有效？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9" name="Group 1156"/>
          <p:cNvGrpSpPr>
            <a:grpSpLocks/>
          </p:cNvGrpSpPr>
          <p:nvPr/>
        </p:nvGrpSpPr>
        <p:grpSpPr bwMode="auto">
          <a:xfrm>
            <a:off x="3941763" y="2619375"/>
            <a:ext cx="2251075" cy="2479675"/>
            <a:chOff x="2483" y="1606"/>
            <a:chExt cx="1503" cy="1562"/>
          </a:xfrm>
        </p:grpSpPr>
        <p:sp>
          <p:nvSpPr>
            <p:cNvPr id="540687" name="Rectangle 1157"/>
            <p:cNvSpPr>
              <a:spLocks noChangeArrowheads="1"/>
            </p:cNvSpPr>
            <p:nvPr/>
          </p:nvSpPr>
          <p:spPr bwMode="auto">
            <a:xfrm>
              <a:off x="2852" y="2954"/>
              <a:ext cx="61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員工參與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0" name="Group 1158"/>
            <p:cNvGrpSpPr>
              <a:grpSpLocks/>
            </p:cNvGrpSpPr>
            <p:nvPr/>
          </p:nvGrpSpPr>
          <p:grpSpPr bwMode="auto">
            <a:xfrm>
              <a:off x="2483" y="2226"/>
              <a:ext cx="881" cy="728"/>
              <a:chOff x="2784" y="2385"/>
              <a:chExt cx="903" cy="780"/>
            </a:xfrm>
          </p:grpSpPr>
          <p:sp>
            <p:nvSpPr>
              <p:cNvPr id="540699" name="Arc 1159"/>
              <p:cNvSpPr>
                <a:spLocks/>
              </p:cNvSpPr>
              <p:nvPr/>
            </p:nvSpPr>
            <p:spPr bwMode="auto">
              <a:xfrm>
                <a:off x="2819" y="2385"/>
                <a:ext cx="868" cy="780"/>
              </a:xfrm>
              <a:custGeom>
                <a:avLst/>
                <a:gdLst>
                  <a:gd name="T0" fmla="*/ 0 w 20348"/>
                  <a:gd name="T1" fmla="*/ 0 h 18312"/>
                  <a:gd name="T2" fmla="*/ 0 w 20348"/>
                  <a:gd name="T3" fmla="*/ 0 h 18312"/>
                  <a:gd name="T4" fmla="*/ 0 w 20348"/>
                  <a:gd name="T5" fmla="*/ 0 h 18312"/>
                  <a:gd name="T6" fmla="*/ 0 60000 65536"/>
                  <a:gd name="T7" fmla="*/ 0 60000 65536"/>
                  <a:gd name="T8" fmla="*/ 0 60000 65536"/>
                  <a:gd name="T9" fmla="*/ 0 w 20348"/>
                  <a:gd name="T10" fmla="*/ 0 h 18312"/>
                  <a:gd name="T11" fmla="*/ 20348 w 20348"/>
                  <a:gd name="T12" fmla="*/ 18312 h 18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348" h="18312" fill="none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</a:path>
                  <a:path w="20348" h="18312" stroke="0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  <a:lnTo>
                      <a:pt x="20348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00" name="Freeform 1160"/>
              <p:cNvSpPr>
                <a:spLocks/>
              </p:cNvSpPr>
              <p:nvPr/>
            </p:nvSpPr>
            <p:spPr bwMode="auto">
              <a:xfrm>
                <a:off x="2784" y="2579"/>
                <a:ext cx="71" cy="124"/>
              </a:xfrm>
              <a:custGeom>
                <a:avLst/>
                <a:gdLst>
                  <a:gd name="T0" fmla="*/ 9 w 71"/>
                  <a:gd name="T1" fmla="*/ 0 h 124"/>
                  <a:gd name="T2" fmla="*/ 0 w 71"/>
                  <a:gd name="T3" fmla="*/ 124 h 124"/>
                  <a:gd name="T4" fmla="*/ 71 w 71"/>
                  <a:gd name="T5" fmla="*/ 106 h 124"/>
                  <a:gd name="T6" fmla="*/ 9 w 71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"/>
                  <a:gd name="T13" fmla="*/ 0 h 124"/>
                  <a:gd name="T14" fmla="*/ 71 w 71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" h="124">
                    <a:moveTo>
                      <a:pt x="9" y="0"/>
                    </a:moveTo>
                    <a:lnTo>
                      <a:pt x="0" y="124"/>
                    </a:lnTo>
                    <a:lnTo>
                      <a:pt x="71" y="10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01" name="Rectangle 1161"/>
              <p:cNvSpPr>
                <a:spLocks noChangeArrowheads="1"/>
              </p:cNvSpPr>
              <p:nvPr/>
            </p:nvSpPr>
            <p:spPr bwMode="auto">
              <a:xfrm>
                <a:off x="2899" y="2588"/>
                <a:ext cx="8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540689" name="Rectangle 1162"/>
            <p:cNvSpPr>
              <a:spLocks noChangeArrowheads="1"/>
            </p:cNvSpPr>
            <p:nvPr/>
          </p:nvSpPr>
          <p:spPr bwMode="auto">
            <a:xfrm>
              <a:off x="3249" y="1650"/>
              <a:ext cx="6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工作壓力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" name="Group 1163"/>
            <p:cNvGrpSpPr>
              <a:grpSpLocks/>
            </p:cNvGrpSpPr>
            <p:nvPr/>
          </p:nvGrpSpPr>
          <p:grpSpPr bwMode="auto">
            <a:xfrm>
              <a:off x="2511" y="1606"/>
              <a:ext cx="986" cy="1354"/>
              <a:chOff x="2834" y="1765"/>
              <a:chExt cx="986" cy="1354"/>
            </a:xfrm>
          </p:grpSpPr>
          <p:sp>
            <p:nvSpPr>
              <p:cNvPr id="540696" name="Arc 1164"/>
              <p:cNvSpPr>
                <a:spLocks/>
              </p:cNvSpPr>
              <p:nvPr/>
            </p:nvSpPr>
            <p:spPr bwMode="auto">
              <a:xfrm>
                <a:off x="2834" y="1967"/>
                <a:ext cx="986" cy="1152"/>
              </a:xfrm>
              <a:custGeom>
                <a:avLst/>
                <a:gdLst>
                  <a:gd name="T0" fmla="*/ 0 w 17305"/>
                  <a:gd name="T1" fmla="*/ 0 h 20229"/>
                  <a:gd name="T2" fmla="*/ 0 w 17305"/>
                  <a:gd name="T3" fmla="*/ 0 h 20229"/>
                  <a:gd name="T4" fmla="*/ 0 w 17305"/>
                  <a:gd name="T5" fmla="*/ 0 h 20229"/>
                  <a:gd name="T6" fmla="*/ 0 60000 65536"/>
                  <a:gd name="T7" fmla="*/ 0 60000 65536"/>
                  <a:gd name="T8" fmla="*/ 0 60000 65536"/>
                  <a:gd name="T9" fmla="*/ 0 w 17305"/>
                  <a:gd name="T10" fmla="*/ 0 h 20229"/>
                  <a:gd name="T11" fmla="*/ 17305 w 17305"/>
                  <a:gd name="T12" fmla="*/ 20229 h 202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05" h="20229" fill="none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</a:path>
                  <a:path w="17305" h="20229" stroke="0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  <a:lnTo>
                      <a:pt x="17305" y="20229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97" name="Freeform 1165"/>
              <p:cNvSpPr>
                <a:spLocks/>
              </p:cNvSpPr>
              <p:nvPr/>
            </p:nvSpPr>
            <p:spPr bwMode="auto">
              <a:xfrm>
                <a:off x="3377" y="1924"/>
                <a:ext cx="133" cy="71"/>
              </a:xfrm>
              <a:custGeom>
                <a:avLst/>
                <a:gdLst>
                  <a:gd name="T0" fmla="*/ 133 w 133"/>
                  <a:gd name="T1" fmla="*/ 9 h 71"/>
                  <a:gd name="T2" fmla="*/ 0 w 133"/>
                  <a:gd name="T3" fmla="*/ 0 h 71"/>
                  <a:gd name="T4" fmla="*/ 18 w 133"/>
                  <a:gd name="T5" fmla="*/ 71 h 71"/>
                  <a:gd name="T6" fmla="*/ 133 w 133"/>
                  <a:gd name="T7" fmla="*/ 9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3"/>
                  <a:gd name="T13" fmla="*/ 0 h 71"/>
                  <a:gd name="T14" fmla="*/ 133 w 133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3" h="71">
                    <a:moveTo>
                      <a:pt x="133" y="9"/>
                    </a:moveTo>
                    <a:lnTo>
                      <a:pt x="0" y="0"/>
                    </a:lnTo>
                    <a:lnTo>
                      <a:pt x="18" y="71"/>
                    </a:lnTo>
                    <a:lnTo>
                      <a:pt x="133" y="9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98" name="Rectangle 1166"/>
              <p:cNvSpPr>
                <a:spLocks noChangeArrowheads="1"/>
              </p:cNvSpPr>
              <p:nvPr/>
            </p:nvSpPr>
            <p:spPr bwMode="auto">
              <a:xfrm>
                <a:off x="3324" y="1765"/>
                <a:ext cx="8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12" name="Group 1167"/>
            <p:cNvGrpSpPr>
              <a:grpSpLocks/>
            </p:cNvGrpSpPr>
            <p:nvPr/>
          </p:nvGrpSpPr>
          <p:grpSpPr bwMode="auto">
            <a:xfrm>
              <a:off x="3419" y="1820"/>
              <a:ext cx="567" cy="1348"/>
              <a:chOff x="3687" y="1995"/>
              <a:chExt cx="717" cy="1524"/>
            </a:xfrm>
          </p:grpSpPr>
          <p:sp>
            <p:nvSpPr>
              <p:cNvPr id="540693" name="Arc 1168"/>
              <p:cNvSpPr>
                <a:spLocks/>
              </p:cNvSpPr>
              <p:nvPr/>
            </p:nvSpPr>
            <p:spPr bwMode="auto">
              <a:xfrm>
                <a:off x="3687" y="1995"/>
                <a:ext cx="717" cy="1301"/>
              </a:xfrm>
              <a:custGeom>
                <a:avLst/>
                <a:gdLst>
                  <a:gd name="T0" fmla="*/ 0 w 21600"/>
                  <a:gd name="T1" fmla="*/ 0 h 39190"/>
                  <a:gd name="T2" fmla="*/ 0 w 21600"/>
                  <a:gd name="T3" fmla="*/ 0 h 39190"/>
                  <a:gd name="T4" fmla="*/ 0 w 21600"/>
                  <a:gd name="T5" fmla="*/ 0 h 391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190"/>
                  <a:gd name="T11" fmla="*/ 21600 w 21600"/>
                  <a:gd name="T12" fmla="*/ 39190 h 39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190" fill="none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</a:path>
                  <a:path w="21600" h="39190" stroke="0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  <a:lnTo>
                      <a:pt x="0" y="18142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94" name="Freeform 1169"/>
              <p:cNvSpPr>
                <a:spLocks/>
              </p:cNvSpPr>
              <p:nvPr/>
            </p:nvSpPr>
            <p:spPr bwMode="auto">
              <a:xfrm>
                <a:off x="3731" y="3252"/>
                <a:ext cx="124" cy="71"/>
              </a:xfrm>
              <a:custGeom>
                <a:avLst/>
                <a:gdLst>
                  <a:gd name="T0" fmla="*/ 0 w 124"/>
                  <a:gd name="T1" fmla="*/ 53 h 71"/>
                  <a:gd name="T2" fmla="*/ 124 w 124"/>
                  <a:gd name="T3" fmla="*/ 71 h 71"/>
                  <a:gd name="T4" fmla="*/ 115 w 124"/>
                  <a:gd name="T5" fmla="*/ 0 h 71"/>
                  <a:gd name="T6" fmla="*/ 0 w 124"/>
                  <a:gd name="T7" fmla="*/ 53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53"/>
                    </a:moveTo>
                    <a:lnTo>
                      <a:pt x="124" y="71"/>
                    </a:lnTo>
                    <a:lnTo>
                      <a:pt x="115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95" name="Rectangle 1170"/>
              <p:cNvSpPr>
                <a:spLocks noChangeArrowheads="1"/>
              </p:cNvSpPr>
              <p:nvPr/>
            </p:nvSpPr>
            <p:spPr bwMode="auto">
              <a:xfrm>
                <a:off x="3829" y="3323"/>
                <a:ext cx="6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-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pic>
          <p:nvPicPr>
            <p:cNvPr id="540692" name="Picture 117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49" y="2239"/>
              <a:ext cx="2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1172"/>
          <p:cNvGrpSpPr>
            <a:grpSpLocks/>
          </p:cNvGrpSpPr>
          <p:nvPr/>
        </p:nvGrpSpPr>
        <p:grpSpPr bwMode="auto">
          <a:xfrm>
            <a:off x="5562600" y="4014788"/>
            <a:ext cx="1258888" cy="1212850"/>
            <a:chOff x="2120" y="2526"/>
            <a:chExt cx="653" cy="836"/>
          </a:xfrm>
        </p:grpSpPr>
        <p:sp>
          <p:nvSpPr>
            <p:cNvPr id="540684" name="Arc 1173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0685" name="Freeform 1174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0686" name="Rectangle 1175"/>
            <p:cNvSpPr>
              <a:spLocks noChangeArrowheads="1"/>
            </p:cNvSpPr>
            <p:nvPr/>
          </p:nvSpPr>
          <p:spPr bwMode="auto">
            <a:xfrm>
              <a:off x="2333" y="3173"/>
              <a:ext cx="67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5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5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5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5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046" grpId="0" autoUpdateAnimBg="0"/>
      <p:bldP spid="12350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8338-6A25-4A82-8803-2269E20813EF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超越「降低成本」的舊框架非來自於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1703" name="Rectangle 76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1725" name="Rectangle 78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1726" name="Line 79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1727" name="Line 80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1705" name="Text Box 81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1706" name="Text Box 82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1707" name="Text Box 83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1708" name="Text Box 84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1709" name="Text Box 85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1710" name="Text Box 86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11" name="Text Box 87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2" name="Text Box 88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3" name="Text Box 89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4" name="Text Box 90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5" name="Text Box 91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1716" name="Text Box 92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1717" name="AutoShape 93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18" name="Text Box 94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1719" name="Text Box 95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1720" name="AutoShape 96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1" name="Rectangle 97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1722" name="AutoShape 98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3" name="Text Box 99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24" name="Rectangle 100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animBg="1" autoUpdateAnimBg="0"/>
      <p:bldP spid="32154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90BE-E314-446E-BBEC-C631A9EECCF6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42723" name="Rectangle 2"/>
          <p:cNvSpPr>
            <a:spLocks noChangeArrowheads="1"/>
          </p:cNvSpPr>
          <p:nvPr/>
        </p:nvSpPr>
        <p:spPr bwMode="auto">
          <a:xfrm>
            <a:off x="1258888" y="1773238"/>
            <a:ext cx="6481762" cy="3743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2724" name="AutoShape 3"/>
          <p:cNvSpPr>
            <a:spLocks noChangeAspect="1" noChangeArrowheads="1" noTextEdit="1"/>
          </p:cNvSpPr>
          <p:nvPr/>
        </p:nvSpPr>
        <p:spPr bwMode="auto">
          <a:xfrm>
            <a:off x="1393825" y="1333500"/>
            <a:ext cx="63563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240213" y="3436938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sz="16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32188" y="2300288"/>
            <a:ext cx="1079500" cy="1125537"/>
            <a:chOff x="2225" y="1449"/>
            <a:chExt cx="680" cy="709"/>
          </a:xfrm>
        </p:grpSpPr>
        <p:sp>
          <p:nvSpPr>
            <p:cNvPr id="542765" name="Arc 6"/>
            <p:cNvSpPr>
              <a:spLocks/>
            </p:cNvSpPr>
            <p:nvPr/>
          </p:nvSpPr>
          <p:spPr bwMode="auto">
            <a:xfrm>
              <a:off x="2225" y="1449"/>
              <a:ext cx="659" cy="645"/>
            </a:xfrm>
            <a:custGeom>
              <a:avLst/>
              <a:gdLst>
                <a:gd name="T0" fmla="*/ 0 w 21569"/>
                <a:gd name="T1" fmla="*/ 0 h 21149"/>
                <a:gd name="T2" fmla="*/ 0 w 21569"/>
                <a:gd name="T3" fmla="*/ 0 h 21149"/>
                <a:gd name="T4" fmla="*/ 0 w 21569"/>
                <a:gd name="T5" fmla="*/ 0 h 21149"/>
                <a:gd name="T6" fmla="*/ 0 60000 65536"/>
                <a:gd name="T7" fmla="*/ 0 60000 65536"/>
                <a:gd name="T8" fmla="*/ 0 60000 65536"/>
                <a:gd name="T9" fmla="*/ 0 w 21569"/>
                <a:gd name="T10" fmla="*/ 0 h 21149"/>
                <a:gd name="T11" fmla="*/ 21569 w 21569"/>
                <a:gd name="T12" fmla="*/ 21149 h 21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21149" fill="none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</a:path>
                <a:path w="21569" h="21149" stroke="0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  <a:lnTo>
                    <a:pt x="0" y="21149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6" name="Freeform 7"/>
            <p:cNvSpPr>
              <a:spLocks/>
            </p:cNvSpPr>
            <p:nvPr/>
          </p:nvSpPr>
          <p:spPr bwMode="auto">
            <a:xfrm>
              <a:off x="2848" y="2052"/>
              <a:ext cx="57" cy="106"/>
            </a:xfrm>
            <a:custGeom>
              <a:avLst/>
              <a:gdLst>
                <a:gd name="T0" fmla="*/ 28 w 57"/>
                <a:gd name="T1" fmla="*/ 106 h 106"/>
                <a:gd name="T2" fmla="*/ 57 w 57"/>
                <a:gd name="T3" fmla="*/ 7 h 106"/>
                <a:gd name="T4" fmla="*/ 0 w 57"/>
                <a:gd name="T5" fmla="*/ 0 h 106"/>
                <a:gd name="T6" fmla="*/ 28 w 57"/>
                <a:gd name="T7" fmla="*/ 106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6"/>
                <a:gd name="T14" fmla="*/ 57 w 57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6">
                  <a:moveTo>
                    <a:pt x="28" y="106"/>
                  </a:moveTo>
                  <a:lnTo>
                    <a:pt x="57" y="7"/>
                  </a:lnTo>
                  <a:lnTo>
                    <a:pt x="0" y="0"/>
                  </a:lnTo>
                  <a:lnTo>
                    <a:pt x="28" y="106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7" name="Rectangle 8"/>
            <p:cNvSpPr>
              <a:spLocks noChangeArrowheads="1"/>
            </p:cNvSpPr>
            <p:nvPr/>
          </p:nvSpPr>
          <p:spPr bwMode="auto">
            <a:xfrm>
              <a:off x="2756" y="200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9738" y="3324225"/>
            <a:ext cx="1555750" cy="1695450"/>
            <a:chOff x="1877" y="2094"/>
            <a:chExt cx="980" cy="1068"/>
          </a:xfrm>
        </p:grpSpPr>
        <p:sp>
          <p:nvSpPr>
            <p:cNvPr id="542760" name="Rectangle 10"/>
            <p:cNvSpPr>
              <a:spLocks noChangeArrowheads="1"/>
            </p:cNvSpPr>
            <p:nvPr/>
          </p:nvSpPr>
          <p:spPr bwMode="auto">
            <a:xfrm>
              <a:off x="1884" y="3008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客戶服務流程</a:t>
              </a:r>
              <a:endParaRPr lang="zh-TW" altLang="en-US" sz="1600" b="1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877" y="2094"/>
              <a:ext cx="980" cy="1040"/>
              <a:chOff x="1877" y="2094"/>
              <a:chExt cx="980" cy="1040"/>
            </a:xfrm>
          </p:grpSpPr>
          <p:sp>
            <p:nvSpPr>
              <p:cNvPr id="542762" name="Arc 12"/>
              <p:cNvSpPr>
                <a:spLocks/>
              </p:cNvSpPr>
              <p:nvPr/>
            </p:nvSpPr>
            <p:spPr bwMode="auto">
              <a:xfrm>
                <a:off x="1877" y="2094"/>
                <a:ext cx="980" cy="862"/>
              </a:xfrm>
              <a:custGeom>
                <a:avLst/>
                <a:gdLst>
                  <a:gd name="T0" fmla="*/ 0 w 21195"/>
                  <a:gd name="T1" fmla="*/ 0 h 18634"/>
                  <a:gd name="T2" fmla="*/ 0 w 21195"/>
                  <a:gd name="T3" fmla="*/ 0 h 18634"/>
                  <a:gd name="T4" fmla="*/ 0 w 21195"/>
                  <a:gd name="T5" fmla="*/ 0 h 18634"/>
                  <a:gd name="T6" fmla="*/ 0 60000 65536"/>
                  <a:gd name="T7" fmla="*/ 0 60000 65536"/>
                  <a:gd name="T8" fmla="*/ 0 60000 65536"/>
                  <a:gd name="T9" fmla="*/ 0 w 21195"/>
                  <a:gd name="T10" fmla="*/ 0 h 18634"/>
                  <a:gd name="T11" fmla="*/ 21195 w 21195"/>
                  <a:gd name="T12" fmla="*/ 18634 h 186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95" h="18634" fill="none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</a:path>
                  <a:path w="21195" h="18634" stroke="0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3" name="Freeform 13"/>
              <p:cNvSpPr>
                <a:spLocks/>
              </p:cNvSpPr>
              <p:nvPr/>
            </p:nvSpPr>
            <p:spPr bwMode="auto">
              <a:xfrm>
                <a:off x="2295" y="2930"/>
                <a:ext cx="100" cy="71"/>
              </a:xfrm>
              <a:custGeom>
                <a:avLst/>
                <a:gdLst>
                  <a:gd name="T0" fmla="*/ 0 w 100"/>
                  <a:gd name="T1" fmla="*/ 71 h 71"/>
                  <a:gd name="T2" fmla="*/ 100 w 100"/>
                  <a:gd name="T3" fmla="*/ 50 h 71"/>
                  <a:gd name="T4" fmla="*/ 71 w 100"/>
                  <a:gd name="T5" fmla="*/ 0 h 71"/>
                  <a:gd name="T6" fmla="*/ 0 w 100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71"/>
                  <a:gd name="T14" fmla="*/ 100 w 100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71">
                    <a:moveTo>
                      <a:pt x="0" y="71"/>
                    </a:moveTo>
                    <a:lnTo>
                      <a:pt x="100" y="50"/>
                    </a:lnTo>
                    <a:lnTo>
                      <a:pt x="71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4" name="Rectangle 14"/>
              <p:cNvSpPr>
                <a:spLocks noChangeArrowheads="1"/>
              </p:cNvSpPr>
              <p:nvPr/>
            </p:nvSpPr>
            <p:spPr bwMode="auto">
              <a:xfrm>
                <a:off x="2395" y="298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63700" y="3549650"/>
            <a:ext cx="1598613" cy="1274763"/>
            <a:chOff x="1048" y="2236"/>
            <a:chExt cx="1007" cy="803"/>
          </a:xfrm>
        </p:grpSpPr>
        <p:sp>
          <p:nvSpPr>
            <p:cNvPr id="542755" name="Rectangle 16"/>
            <p:cNvSpPr>
              <a:spLocks noChangeArrowheads="1"/>
            </p:cNvSpPr>
            <p:nvPr/>
          </p:nvSpPr>
          <p:spPr bwMode="auto">
            <a:xfrm>
              <a:off x="1048" y="223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客戶滿意</a:t>
              </a:r>
              <a:endParaRPr lang="zh-TW" altLang="en-US" sz="1600" b="1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261" y="2356"/>
              <a:ext cx="794" cy="683"/>
              <a:chOff x="1261" y="2356"/>
              <a:chExt cx="794" cy="683"/>
            </a:xfrm>
          </p:grpSpPr>
          <p:sp>
            <p:nvSpPr>
              <p:cNvPr id="542757" name="Arc 18"/>
              <p:cNvSpPr>
                <a:spLocks/>
              </p:cNvSpPr>
              <p:nvPr/>
            </p:nvSpPr>
            <p:spPr bwMode="auto">
              <a:xfrm>
                <a:off x="1384" y="2392"/>
                <a:ext cx="671" cy="647"/>
              </a:xfrm>
              <a:custGeom>
                <a:avLst/>
                <a:gdLst>
                  <a:gd name="T0" fmla="*/ 0 w 21523"/>
                  <a:gd name="T1" fmla="*/ 0 h 20764"/>
                  <a:gd name="T2" fmla="*/ 0 w 21523"/>
                  <a:gd name="T3" fmla="*/ 0 h 20764"/>
                  <a:gd name="T4" fmla="*/ 0 w 21523"/>
                  <a:gd name="T5" fmla="*/ 0 h 20764"/>
                  <a:gd name="T6" fmla="*/ 0 60000 65536"/>
                  <a:gd name="T7" fmla="*/ 0 60000 65536"/>
                  <a:gd name="T8" fmla="*/ 0 60000 65536"/>
                  <a:gd name="T9" fmla="*/ 0 w 21523"/>
                  <a:gd name="T10" fmla="*/ 0 h 20764"/>
                  <a:gd name="T11" fmla="*/ 21523 w 21523"/>
                  <a:gd name="T12" fmla="*/ 20764 h 207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3" h="20764" fill="none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</a:path>
                  <a:path w="21523" h="20764" stroke="0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  <a:lnTo>
                      <a:pt x="21523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8" name="Freeform 19"/>
              <p:cNvSpPr>
                <a:spLocks/>
              </p:cNvSpPr>
              <p:nvPr/>
            </p:nvSpPr>
            <p:spPr bwMode="auto">
              <a:xfrm>
                <a:off x="1353" y="2356"/>
                <a:ext cx="57" cy="100"/>
              </a:xfrm>
              <a:custGeom>
                <a:avLst/>
                <a:gdLst>
                  <a:gd name="T0" fmla="*/ 35 w 57"/>
                  <a:gd name="T1" fmla="*/ 0 h 100"/>
                  <a:gd name="T2" fmla="*/ 0 w 57"/>
                  <a:gd name="T3" fmla="*/ 93 h 100"/>
                  <a:gd name="T4" fmla="*/ 57 w 57"/>
                  <a:gd name="T5" fmla="*/ 100 h 100"/>
                  <a:gd name="T6" fmla="*/ 35 w 57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0"/>
                  <a:gd name="T14" fmla="*/ 57 w 57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0">
                    <a:moveTo>
                      <a:pt x="35" y="0"/>
                    </a:moveTo>
                    <a:lnTo>
                      <a:pt x="0" y="93"/>
                    </a:lnTo>
                    <a:lnTo>
                      <a:pt x="57" y="10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9" name="Rectangle 20"/>
              <p:cNvSpPr>
                <a:spLocks noChangeArrowheads="1"/>
              </p:cNvSpPr>
              <p:nvPr/>
            </p:nvSpPr>
            <p:spPr bwMode="auto">
              <a:xfrm>
                <a:off x="1261" y="2392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159000" y="2200275"/>
            <a:ext cx="1655763" cy="1338263"/>
            <a:chOff x="1360" y="1386"/>
            <a:chExt cx="1043" cy="843"/>
          </a:xfrm>
        </p:grpSpPr>
        <p:sp>
          <p:nvSpPr>
            <p:cNvPr id="542750" name="Rectangle 22"/>
            <p:cNvSpPr>
              <a:spLocks noChangeArrowheads="1"/>
            </p:cNvSpPr>
            <p:nvPr/>
          </p:nvSpPr>
          <p:spPr bwMode="auto">
            <a:xfrm>
              <a:off x="1891" y="138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經營績效</a:t>
              </a:r>
              <a:endParaRPr lang="zh-TW" altLang="en-US" sz="1600" b="1"/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360" y="1456"/>
              <a:ext cx="659" cy="773"/>
              <a:chOff x="1360" y="1456"/>
              <a:chExt cx="659" cy="773"/>
            </a:xfrm>
          </p:grpSpPr>
          <p:sp>
            <p:nvSpPr>
              <p:cNvPr id="542752" name="Arc 24"/>
              <p:cNvSpPr>
                <a:spLocks/>
              </p:cNvSpPr>
              <p:nvPr/>
            </p:nvSpPr>
            <p:spPr bwMode="auto">
              <a:xfrm>
                <a:off x="1360" y="1487"/>
                <a:ext cx="659" cy="742"/>
              </a:xfrm>
              <a:custGeom>
                <a:avLst/>
                <a:gdLst>
                  <a:gd name="T0" fmla="*/ 0 w 21600"/>
                  <a:gd name="T1" fmla="*/ 0 h 24320"/>
                  <a:gd name="T2" fmla="*/ 0 w 21600"/>
                  <a:gd name="T3" fmla="*/ 0 h 24320"/>
                  <a:gd name="T4" fmla="*/ 0 w 21600"/>
                  <a:gd name="T5" fmla="*/ 0 h 2432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320"/>
                  <a:gd name="T11" fmla="*/ 21600 w 21600"/>
                  <a:gd name="T12" fmla="*/ 24320 h 243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320" fill="none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</a:path>
                  <a:path w="21600" h="24320" stroke="0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  <a:lnTo>
                      <a:pt x="21600" y="20115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3" name="Freeform 25"/>
              <p:cNvSpPr>
                <a:spLocks/>
              </p:cNvSpPr>
              <p:nvPr/>
            </p:nvSpPr>
            <p:spPr bwMode="auto">
              <a:xfrm>
                <a:off x="1771" y="1456"/>
                <a:ext cx="106" cy="57"/>
              </a:xfrm>
              <a:custGeom>
                <a:avLst/>
                <a:gdLst>
                  <a:gd name="T0" fmla="*/ 106 w 106"/>
                  <a:gd name="T1" fmla="*/ 8 h 57"/>
                  <a:gd name="T2" fmla="*/ 0 w 106"/>
                  <a:gd name="T3" fmla="*/ 0 h 57"/>
                  <a:gd name="T4" fmla="*/ 14 w 106"/>
                  <a:gd name="T5" fmla="*/ 57 h 57"/>
                  <a:gd name="T6" fmla="*/ 106 w 106"/>
                  <a:gd name="T7" fmla="*/ 8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"/>
                  <a:gd name="T13" fmla="*/ 0 h 57"/>
                  <a:gd name="T14" fmla="*/ 106 w 106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" h="57">
                    <a:moveTo>
                      <a:pt x="106" y="8"/>
                    </a:moveTo>
                    <a:lnTo>
                      <a:pt x="0" y="0"/>
                    </a:lnTo>
                    <a:lnTo>
                      <a:pt x="14" y="57"/>
                    </a:lnTo>
                    <a:lnTo>
                      <a:pt x="106" y="8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4" name="Rectangle 26"/>
              <p:cNvSpPr>
                <a:spLocks noChangeArrowheads="1"/>
              </p:cNvSpPr>
              <p:nvPr/>
            </p:nvSpPr>
            <p:spPr bwMode="auto">
              <a:xfrm>
                <a:off x="1771" y="152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594225" y="2570163"/>
            <a:ext cx="1878013" cy="1328737"/>
            <a:chOff x="2894" y="1619"/>
            <a:chExt cx="1183" cy="837"/>
          </a:xfrm>
        </p:grpSpPr>
        <p:sp>
          <p:nvSpPr>
            <p:cNvPr id="542745" name="Rectangle 28"/>
            <p:cNvSpPr>
              <a:spLocks noChangeArrowheads="1"/>
            </p:cNvSpPr>
            <p:nvPr/>
          </p:nvSpPr>
          <p:spPr bwMode="auto">
            <a:xfrm>
              <a:off x="3309" y="1619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組織架構調整</a:t>
              </a:r>
              <a:endParaRPr lang="zh-TW" altLang="en-US" sz="1600" b="1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94" y="1740"/>
              <a:ext cx="720" cy="716"/>
              <a:chOff x="2894" y="1740"/>
              <a:chExt cx="720" cy="716"/>
            </a:xfrm>
          </p:grpSpPr>
          <p:sp>
            <p:nvSpPr>
              <p:cNvPr id="542747" name="Arc 30"/>
              <p:cNvSpPr>
                <a:spLocks/>
              </p:cNvSpPr>
              <p:nvPr/>
            </p:nvSpPr>
            <p:spPr bwMode="auto">
              <a:xfrm>
                <a:off x="2894" y="1784"/>
                <a:ext cx="720" cy="672"/>
              </a:xfrm>
              <a:custGeom>
                <a:avLst/>
                <a:gdLst>
                  <a:gd name="T0" fmla="*/ 0 w 19942"/>
                  <a:gd name="T1" fmla="*/ 0 h 18611"/>
                  <a:gd name="T2" fmla="*/ 0 w 19942"/>
                  <a:gd name="T3" fmla="*/ 0 h 18611"/>
                  <a:gd name="T4" fmla="*/ 0 w 19942"/>
                  <a:gd name="T5" fmla="*/ 0 h 18611"/>
                  <a:gd name="T6" fmla="*/ 0 60000 65536"/>
                  <a:gd name="T7" fmla="*/ 0 60000 65536"/>
                  <a:gd name="T8" fmla="*/ 0 60000 65536"/>
                  <a:gd name="T9" fmla="*/ 0 w 19942"/>
                  <a:gd name="T10" fmla="*/ 0 h 18611"/>
                  <a:gd name="T11" fmla="*/ 19942 w 19942"/>
                  <a:gd name="T12" fmla="*/ 18611 h 186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42" h="18611" fill="none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</a:path>
                  <a:path w="19942" h="18611" stroke="0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  <a:lnTo>
                      <a:pt x="19942" y="18611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8" name="Freeform 31"/>
              <p:cNvSpPr>
                <a:spLocks/>
              </p:cNvSpPr>
              <p:nvPr/>
            </p:nvSpPr>
            <p:spPr bwMode="auto">
              <a:xfrm>
                <a:off x="3202" y="1740"/>
                <a:ext cx="107" cy="64"/>
              </a:xfrm>
              <a:custGeom>
                <a:avLst/>
                <a:gdLst>
                  <a:gd name="T0" fmla="*/ 107 w 107"/>
                  <a:gd name="T1" fmla="*/ 0 h 64"/>
                  <a:gd name="T2" fmla="*/ 0 w 107"/>
                  <a:gd name="T3" fmla="*/ 14 h 64"/>
                  <a:gd name="T4" fmla="*/ 29 w 107"/>
                  <a:gd name="T5" fmla="*/ 64 h 64"/>
                  <a:gd name="T6" fmla="*/ 107 w 107"/>
                  <a:gd name="T7" fmla="*/ 0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64"/>
                  <a:gd name="T14" fmla="*/ 107 w 107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64">
                    <a:moveTo>
                      <a:pt x="107" y="0"/>
                    </a:moveTo>
                    <a:lnTo>
                      <a:pt x="0" y="14"/>
                    </a:lnTo>
                    <a:lnTo>
                      <a:pt x="29" y="64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9" name="Rectangle 32"/>
              <p:cNvSpPr>
                <a:spLocks noChangeArrowheads="1"/>
              </p:cNvSpPr>
              <p:nvPr/>
            </p:nvSpPr>
            <p:spPr bwMode="auto">
              <a:xfrm>
                <a:off x="3231" y="1811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489575" y="2674938"/>
            <a:ext cx="1574800" cy="2209800"/>
            <a:chOff x="3458" y="1685"/>
            <a:chExt cx="992" cy="1392"/>
          </a:xfrm>
        </p:grpSpPr>
        <p:sp>
          <p:nvSpPr>
            <p:cNvPr id="542740" name="Rectangle 34"/>
            <p:cNvSpPr>
              <a:spLocks noChangeArrowheads="1"/>
            </p:cNvSpPr>
            <p:nvPr/>
          </p:nvSpPr>
          <p:spPr bwMode="auto">
            <a:xfrm>
              <a:off x="3458" y="2867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組織士氣</a:t>
              </a:r>
              <a:endParaRPr lang="zh-TW" altLang="en-US" sz="1600" b="1"/>
            </a:p>
          </p:txBody>
        </p: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3812" y="1685"/>
              <a:ext cx="638" cy="1392"/>
              <a:chOff x="3812" y="1685"/>
              <a:chExt cx="638" cy="1392"/>
            </a:xfrm>
          </p:grpSpPr>
          <p:sp>
            <p:nvSpPr>
              <p:cNvPr id="542742" name="Arc 36"/>
              <p:cNvSpPr>
                <a:spLocks/>
              </p:cNvSpPr>
              <p:nvPr/>
            </p:nvSpPr>
            <p:spPr bwMode="auto">
              <a:xfrm>
                <a:off x="3812" y="1685"/>
                <a:ext cx="638" cy="1211"/>
              </a:xfrm>
              <a:custGeom>
                <a:avLst/>
                <a:gdLst>
                  <a:gd name="T0" fmla="*/ 0 w 21600"/>
                  <a:gd name="T1" fmla="*/ 0 h 41017"/>
                  <a:gd name="T2" fmla="*/ 0 w 21600"/>
                  <a:gd name="T3" fmla="*/ 0 h 41017"/>
                  <a:gd name="T4" fmla="*/ 0 w 21600"/>
                  <a:gd name="T5" fmla="*/ 0 h 4101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017"/>
                  <a:gd name="T11" fmla="*/ 21600 w 21600"/>
                  <a:gd name="T12" fmla="*/ 41017 h 410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017" fill="none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</a:path>
                  <a:path w="21600" h="41017" stroke="0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  <a:lnTo>
                      <a:pt x="0" y="20593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3" name="Freeform 37"/>
              <p:cNvSpPr>
                <a:spLocks/>
              </p:cNvSpPr>
              <p:nvPr/>
            </p:nvSpPr>
            <p:spPr bwMode="auto">
              <a:xfrm>
                <a:off x="3925" y="2867"/>
                <a:ext cx="100" cy="49"/>
              </a:xfrm>
              <a:custGeom>
                <a:avLst/>
                <a:gdLst>
                  <a:gd name="T0" fmla="*/ 0 w 100"/>
                  <a:gd name="T1" fmla="*/ 49 h 49"/>
                  <a:gd name="T2" fmla="*/ 100 w 100"/>
                  <a:gd name="T3" fmla="*/ 49 h 49"/>
                  <a:gd name="T4" fmla="*/ 85 w 100"/>
                  <a:gd name="T5" fmla="*/ 0 h 49"/>
                  <a:gd name="T6" fmla="*/ 0 w 100"/>
                  <a:gd name="T7" fmla="*/ 49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49"/>
                  <a:gd name="T14" fmla="*/ 100 w 10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49">
                    <a:moveTo>
                      <a:pt x="0" y="49"/>
                    </a:moveTo>
                    <a:lnTo>
                      <a:pt x="100" y="49"/>
                    </a:lnTo>
                    <a:lnTo>
                      <a:pt x="85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4" name="Rectangle 38"/>
              <p:cNvSpPr>
                <a:spLocks noChangeArrowheads="1"/>
              </p:cNvSpPr>
              <p:nvPr/>
            </p:nvSpPr>
            <p:spPr bwMode="auto">
              <a:xfrm>
                <a:off x="4010" y="2923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sz="1600" b="1"/>
              </a:p>
            </p:txBody>
          </p:sp>
        </p:grp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4487863" y="3629025"/>
            <a:ext cx="1046162" cy="1066800"/>
            <a:chOff x="2827" y="2286"/>
            <a:chExt cx="659" cy="672"/>
          </a:xfrm>
        </p:grpSpPr>
        <p:sp>
          <p:nvSpPr>
            <p:cNvPr id="542737" name="Arc 40"/>
            <p:cNvSpPr>
              <a:spLocks/>
            </p:cNvSpPr>
            <p:nvPr/>
          </p:nvSpPr>
          <p:spPr bwMode="auto">
            <a:xfrm>
              <a:off x="2857" y="2328"/>
              <a:ext cx="629" cy="630"/>
            </a:xfrm>
            <a:custGeom>
              <a:avLst/>
              <a:gdLst>
                <a:gd name="T0" fmla="*/ 0 w 21533"/>
                <a:gd name="T1" fmla="*/ 0 h 21549"/>
                <a:gd name="T2" fmla="*/ 0 w 21533"/>
                <a:gd name="T3" fmla="*/ 0 h 21549"/>
                <a:gd name="T4" fmla="*/ 0 w 21533"/>
                <a:gd name="T5" fmla="*/ 0 h 21549"/>
                <a:gd name="T6" fmla="*/ 0 60000 65536"/>
                <a:gd name="T7" fmla="*/ 0 60000 65536"/>
                <a:gd name="T8" fmla="*/ 0 60000 65536"/>
                <a:gd name="T9" fmla="*/ 0 w 21533"/>
                <a:gd name="T10" fmla="*/ 0 h 21549"/>
                <a:gd name="T11" fmla="*/ 21533 w 21533"/>
                <a:gd name="T12" fmla="*/ 21549 h 21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3" h="21549" fill="none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</a:path>
                <a:path w="21533" h="21549" stroke="0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  <a:lnTo>
                    <a:pt x="21533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8" name="Freeform 41"/>
            <p:cNvSpPr>
              <a:spLocks/>
            </p:cNvSpPr>
            <p:nvPr/>
          </p:nvSpPr>
          <p:spPr bwMode="auto">
            <a:xfrm>
              <a:off x="2827" y="2286"/>
              <a:ext cx="57" cy="99"/>
            </a:xfrm>
            <a:custGeom>
              <a:avLst/>
              <a:gdLst>
                <a:gd name="T0" fmla="*/ 35 w 57"/>
                <a:gd name="T1" fmla="*/ 0 h 99"/>
                <a:gd name="T2" fmla="*/ 0 w 57"/>
                <a:gd name="T3" fmla="*/ 92 h 99"/>
                <a:gd name="T4" fmla="*/ 57 w 57"/>
                <a:gd name="T5" fmla="*/ 99 h 99"/>
                <a:gd name="T6" fmla="*/ 35 w 5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9"/>
                <a:gd name="T14" fmla="*/ 57 w 5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9">
                  <a:moveTo>
                    <a:pt x="35" y="0"/>
                  </a:moveTo>
                  <a:lnTo>
                    <a:pt x="0" y="92"/>
                  </a:lnTo>
                  <a:lnTo>
                    <a:pt x="57" y="9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9" name="Rectangle 42"/>
            <p:cNvSpPr>
              <a:spLocks noChangeArrowheads="1"/>
            </p:cNvSpPr>
            <p:nvPr/>
          </p:nvSpPr>
          <p:spPr bwMode="auto">
            <a:xfrm>
              <a:off x="2919" y="232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pic>
        <p:nvPicPr>
          <p:cNvPr id="1948715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33242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16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4025" y="3505200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1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</a:p>
        </p:txBody>
      </p:sp>
      <p:sp>
        <p:nvSpPr>
          <p:cNvPr id="542736" name="Text Box 46"/>
          <p:cNvSpPr txBox="1">
            <a:spLocks noChangeArrowheads="1"/>
          </p:cNvSpPr>
          <p:nvPr/>
        </p:nvSpPr>
        <p:spPr bwMode="auto">
          <a:xfrm>
            <a:off x="2700338" y="1196975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化的成長上限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0A53C-E111-48F3-819A-C9353A2337B8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53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81063" y="1268413"/>
            <a:ext cx="7956550" cy="5127625"/>
            <a:chOff x="612" y="618"/>
            <a:chExt cx="5012" cy="3230"/>
          </a:xfrm>
        </p:grpSpPr>
        <p:sp>
          <p:nvSpPr>
            <p:cNvPr id="543750" name="Rectangle 4"/>
            <p:cNvSpPr>
              <a:spLocks noChangeArrowheads="1"/>
            </p:cNvSpPr>
            <p:nvPr/>
          </p:nvSpPr>
          <p:spPr bwMode="auto">
            <a:xfrm>
              <a:off x="612" y="663"/>
              <a:ext cx="4581" cy="3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751" name="Line 5"/>
            <p:cNvSpPr>
              <a:spLocks noChangeShapeType="1"/>
            </p:cNvSpPr>
            <p:nvPr/>
          </p:nvSpPr>
          <p:spPr bwMode="auto">
            <a:xfrm>
              <a:off x="2744" y="2840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3752" name="Line 6"/>
            <p:cNvSpPr>
              <a:spLocks noChangeShapeType="1"/>
            </p:cNvSpPr>
            <p:nvPr/>
          </p:nvSpPr>
          <p:spPr bwMode="auto">
            <a:xfrm>
              <a:off x="2789" y="2795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680" y="618"/>
              <a:ext cx="4944" cy="3230"/>
              <a:chOff x="680" y="618"/>
              <a:chExt cx="4944" cy="3230"/>
            </a:xfrm>
          </p:grpSpPr>
          <p:sp>
            <p:nvSpPr>
              <p:cNvPr id="54375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680" y="618"/>
                <a:ext cx="4944" cy="3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55" name="Rectangle 9"/>
              <p:cNvSpPr>
                <a:spLocks noChangeArrowheads="1"/>
              </p:cNvSpPr>
              <p:nvPr/>
            </p:nvSpPr>
            <p:spPr bwMode="auto">
              <a:xfrm>
                <a:off x="1748" y="3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客戶服務流程</a:t>
                </a:r>
                <a:endParaRPr lang="zh-TW" altLang="en-US" b="1"/>
              </a:p>
            </p:txBody>
          </p:sp>
          <p:sp>
            <p:nvSpPr>
              <p:cNvPr id="543756" name="Rectangle 10"/>
              <p:cNvSpPr>
                <a:spLocks noChangeArrowheads="1"/>
              </p:cNvSpPr>
              <p:nvPr/>
            </p:nvSpPr>
            <p:spPr bwMode="auto">
              <a:xfrm>
                <a:off x="850" y="2892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客戶滿意</a:t>
                </a:r>
                <a:endParaRPr lang="zh-TW" altLang="en-US" b="1"/>
              </a:p>
            </p:txBody>
          </p:sp>
          <p:sp>
            <p:nvSpPr>
              <p:cNvPr id="543757" name="Rectangle 11"/>
              <p:cNvSpPr>
                <a:spLocks noChangeArrowheads="1"/>
              </p:cNvSpPr>
              <p:nvPr/>
            </p:nvSpPr>
            <p:spPr bwMode="auto">
              <a:xfrm>
                <a:off x="1049" y="219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經營績效</a:t>
                </a:r>
                <a:endParaRPr lang="zh-TW" altLang="en-US" b="1"/>
              </a:p>
            </p:txBody>
          </p:sp>
          <p:sp>
            <p:nvSpPr>
              <p:cNvPr id="543758" name="Rectangle 12"/>
              <p:cNvSpPr>
                <a:spLocks noChangeArrowheads="1"/>
              </p:cNvSpPr>
              <p:nvPr/>
            </p:nvSpPr>
            <p:spPr bwMode="auto">
              <a:xfrm>
                <a:off x="2760" y="2175"/>
                <a:ext cx="5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企業</a:t>
                </a:r>
                <a:r>
                  <a:rPr lang="en-US" altLang="zh-TW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e</a:t>
                </a:r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化</a:t>
                </a:r>
                <a:endParaRPr lang="zh-TW" altLang="en-US" b="1"/>
              </a:p>
            </p:txBody>
          </p:sp>
          <p:sp>
            <p:nvSpPr>
              <p:cNvPr id="543759" name="Arc 13"/>
              <p:cNvSpPr>
                <a:spLocks/>
              </p:cNvSpPr>
              <p:nvPr/>
            </p:nvSpPr>
            <p:spPr bwMode="auto">
              <a:xfrm>
                <a:off x="1521" y="2052"/>
                <a:ext cx="1181" cy="1602"/>
              </a:xfrm>
              <a:custGeom>
                <a:avLst/>
                <a:gdLst>
                  <a:gd name="T0" fmla="*/ 0 w 14915"/>
                  <a:gd name="T1" fmla="*/ 0 h 21600"/>
                  <a:gd name="T2" fmla="*/ 0 w 14915"/>
                  <a:gd name="T3" fmla="*/ 0 h 21600"/>
                  <a:gd name="T4" fmla="*/ 0 w 149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915"/>
                  <a:gd name="T10" fmla="*/ 0 h 21600"/>
                  <a:gd name="T11" fmla="*/ 14915 w 149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915" h="21600" fill="none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</a:path>
                  <a:path w="14915" h="21600" stroke="0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  <a:lnTo>
                      <a:pt x="8593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0" name="Freeform 14"/>
              <p:cNvSpPr>
                <a:spLocks/>
              </p:cNvSpPr>
              <p:nvPr/>
            </p:nvSpPr>
            <p:spPr bwMode="auto">
              <a:xfrm>
                <a:off x="2694" y="2087"/>
                <a:ext cx="141" cy="80"/>
              </a:xfrm>
              <a:custGeom>
                <a:avLst/>
                <a:gdLst>
                  <a:gd name="T0" fmla="*/ 141 w 141"/>
                  <a:gd name="T1" fmla="*/ 80 h 80"/>
                  <a:gd name="T2" fmla="*/ 28 w 141"/>
                  <a:gd name="T3" fmla="*/ 0 h 80"/>
                  <a:gd name="T4" fmla="*/ 0 w 141"/>
                  <a:gd name="T5" fmla="*/ 62 h 80"/>
                  <a:gd name="T6" fmla="*/ 141 w 141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80"/>
                  <a:gd name="T14" fmla="*/ 141 w 141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80">
                    <a:moveTo>
                      <a:pt x="141" y="80"/>
                    </a:moveTo>
                    <a:lnTo>
                      <a:pt x="28" y="0"/>
                    </a:lnTo>
                    <a:lnTo>
                      <a:pt x="0" y="62"/>
                    </a:lnTo>
                    <a:lnTo>
                      <a:pt x="141" y="8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1" name="Rectangle 15"/>
              <p:cNvSpPr>
                <a:spLocks noChangeArrowheads="1"/>
              </p:cNvSpPr>
              <p:nvPr/>
            </p:nvSpPr>
            <p:spPr bwMode="auto">
              <a:xfrm>
                <a:off x="2627" y="21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2" name="Arc 16"/>
              <p:cNvSpPr>
                <a:spLocks/>
              </p:cNvSpPr>
              <p:nvPr/>
            </p:nvSpPr>
            <p:spPr bwMode="auto">
              <a:xfrm>
                <a:off x="1644" y="2193"/>
                <a:ext cx="1373" cy="1091"/>
              </a:xfrm>
              <a:custGeom>
                <a:avLst/>
                <a:gdLst>
                  <a:gd name="T0" fmla="*/ 0 w 21485"/>
                  <a:gd name="T1" fmla="*/ 0 h 18239"/>
                  <a:gd name="T2" fmla="*/ 0 w 21485"/>
                  <a:gd name="T3" fmla="*/ 0 h 18239"/>
                  <a:gd name="T4" fmla="*/ 0 w 21485"/>
                  <a:gd name="T5" fmla="*/ 0 h 18239"/>
                  <a:gd name="T6" fmla="*/ 0 60000 65536"/>
                  <a:gd name="T7" fmla="*/ 0 60000 65536"/>
                  <a:gd name="T8" fmla="*/ 0 60000 65536"/>
                  <a:gd name="T9" fmla="*/ 0 w 21485"/>
                  <a:gd name="T10" fmla="*/ 0 h 18239"/>
                  <a:gd name="T11" fmla="*/ 21485 w 21485"/>
                  <a:gd name="T12" fmla="*/ 18239 h 182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5" h="18239" fill="none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</a:path>
                  <a:path w="21485" h="18239" stroke="0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3" name="Freeform 17"/>
              <p:cNvSpPr>
                <a:spLocks/>
              </p:cNvSpPr>
              <p:nvPr/>
            </p:nvSpPr>
            <p:spPr bwMode="auto">
              <a:xfrm>
                <a:off x="2268" y="3246"/>
                <a:ext cx="132" cy="98"/>
              </a:xfrm>
              <a:custGeom>
                <a:avLst/>
                <a:gdLst>
                  <a:gd name="T0" fmla="*/ 0 w 132"/>
                  <a:gd name="T1" fmla="*/ 98 h 98"/>
                  <a:gd name="T2" fmla="*/ 132 w 132"/>
                  <a:gd name="T3" fmla="*/ 62 h 98"/>
                  <a:gd name="T4" fmla="*/ 95 w 132"/>
                  <a:gd name="T5" fmla="*/ 0 h 98"/>
                  <a:gd name="T6" fmla="*/ 0 w 132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98"/>
                  <a:gd name="T14" fmla="*/ 132 w 132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98">
                    <a:moveTo>
                      <a:pt x="0" y="98"/>
                    </a:moveTo>
                    <a:lnTo>
                      <a:pt x="132" y="62"/>
                    </a:lnTo>
                    <a:lnTo>
                      <a:pt x="95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4" name="Rectangle 18"/>
              <p:cNvSpPr>
                <a:spLocks noChangeArrowheads="1"/>
              </p:cNvSpPr>
              <p:nvPr/>
            </p:nvSpPr>
            <p:spPr bwMode="auto">
              <a:xfrm>
                <a:off x="2400" y="331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5" name="Arc 19"/>
              <p:cNvSpPr>
                <a:spLocks/>
              </p:cNvSpPr>
              <p:nvPr/>
            </p:nvSpPr>
            <p:spPr bwMode="auto">
              <a:xfrm>
                <a:off x="1415" y="2636"/>
                <a:ext cx="645" cy="723"/>
              </a:xfrm>
              <a:custGeom>
                <a:avLst/>
                <a:gdLst>
                  <a:gd name="T0" fmla="*/ 0 w 16563"/>
                  <a:gd name="T1" fmla="*/ 0 h 19822"/>
                  <a:gd name="T2" fmla="*/ 0 w 16563"/>
                  <a:gd name="T3" fmla="*/ 0 h 19822"/>
                  <a:gd name="T4" fmla="*/ 0 w 16563"/>
                  <a:gd name="T5" fmla="*/ 0 h 19822"/>
                  <a:gd name="T6" fmla="*/ 0 60000 65536"/>
                  <a:gd name="T7" fmla="*/ 0 60000 65536"/>
                  <a:gd name="T8" fmla="*/ 0 60000 65536"/>
                  <a:gd name="T9" fmla="*/ 0 w 16563"/>
                  <a:gd name="T10" fmla="*/ 0 h 19822"/>
                  <a:gd name="T11" fmla="*/ 16563 w 16563"/>
                  <a:gd name="T12" fmla="*/ 19822 h 198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63" h="19822" fill="none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</a:path>
                  <a:path w="16563" h="19822" stroke="0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  <a:lnTo>
                      <a:pt x="16563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6" name="Freeform 20"/>
              <p:cNvSpPr>
                <a:spLocks/>
              </p:cNvSpPr>
              <p:nvPr/>
            </p:nvSpPr>
            <p:spPr bwMode="auto">
              <a:xfrm>
                <a:off x="1342" y="3043"/>
                <a:ext cx="104" cy="115"/>
              </a:xfrm>
              <a:custGeom>
                <a:avLst/>
                <a:gdLst>
                  <a:gd name="T0" fmla="*/ 0 w 104"/>
                  <a:gd name="T1" fmla="*/ 0 h 115"/>
                  <a:gd name="T2" fmla="*/ 38 w 104"/>
                  <a:gd name="T3" fmla="*/ 115 h 115"/>
                  <a:gd name="T4" fmla="*/ 104 w 104"/>
                  <a:gd name="T5" fmla="*/ 79 h 115"/>
                  <a:gd name="T6" fmla="*/ 0 w 104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15"/>
                  <a:gd name="T14" fmla="*/ 104 w 104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15">
                    <a:moveTo>
                      <a:pt x="0" y="0"/>
                    </a:moveTo>
                    <a:lnTo>
                      <a:pt x="38" y="115"/>
                    </a:lnTo>
                    <a:lnTo>
                      <a:pt x="104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7" name="Rectangle 21"/>
              <p:cNvSpPr>
                <a:spLocks noChangeArrowheads="1"/>
              </p:cNvSpPr>
              <p:nvPr/>
            </p:nvSpPr>
            <p:spPr bwMode="auto">
              <a:xfrm>
                <a:off x="1276" y="314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8" name="Arc 22"/>
              <p:cNvSpPr>
                <a:spLocks/>
              </p:cNvSpPr>
              <p:nvPr/>
            </p:nvSpPr>
            <p:spPr bwMode="auto">
              <a:xfrm>
                <a:off x="1228" y="2451"/>
                <a:ext cx="757" cy="434"/>
              </a:xfrm>
              <a:custGeom>
                <a:avLst/>
                <a:gdLst>
                  <a:gd name="T0" fmla="*/ 0 w 21600"/>
                  <a:gd name="T1" fmla="*/ 0 h 13242"/>
                  <a:gd name="T2" fmla="*/ 0 w 21600"/>
                  <a:gd name="T3" fmla="*/ 0 h 13242"/>
                  <a:gd name="T4" fmla="*/ 0 w 21600"/>
                  <a:gd name="T5" fmla="*/ 0 h 1324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3242"/>
                  <a:gd name="T11" fmla="*/ 21600 w 21600"/>
                  <a:gd name="T12" fmla="*/ 13242 h 13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3242" fill="none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</a:path>
                  <a:path w="21600" h="13242" stroke="0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  <a:lnTo>
                      <a:pt x="21600" y="61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9" name="Freeform 23"/>
              <p:cNvSpPr>
                <a:spLocks/>
              </p:cNvSpPr>
              <p:nvPr/>
            </p:nvSpPr>
            <p:spPr bwMode="auto">
              <a:xfrm>
                <a:off x="1219" y="2344"/>
                <a:ext cx="94" cy="124"/>
              </a:xfrm>
              <a:custGeom>
                <a:avLst/>
                <a:gdLst>
                  <a:gd name="T0" fmla="*/ 94 w 94"/>
                  <a:gd name="T1" fmla="*/ 0 h 124"/>
                  <a:gd name="T2" fmla="*/ 0 w 94"/>
                  <a:gd name="T3" fmla="*/ 97 h 124"/>
                  <a:gd name="T4" fmla="*/ 66 w 94"/>
                  <a:gd name="T5" fmla="*/ 124 h 124"/>
                  <a:gd name="T6" fmla="*/ 94 w 94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124"/>
                  <a:gd name="T14" fmla="*/ 94 w 94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124">
                    <a:moveTo>
                      <a:pt x="94" y="0"/>
                    </a:moveTo>
                    <a:lnTo>
                      <a:pt x="0" y="97"/>
                    </a:lnTo>
                    <a:lnTo>
                      <a:pt x="66" y="124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0" name="Rectangle 24"/>
              <p:cNvSpPr>
                <a:spLocks noChangeArrowheads="1"/>
              </p:cNvSpPr>
              <p:nvPr/>
            </p:nvSpPr>
            <p:spPr bwMode="auto">
              <a:xfrm>
                <a:off x="1332" y="2423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b="1"/>
              </a:p>
            </p:txBody>
          </p:sp>
          <p:sp>
            <p:nvSpPr>
              <p:cNvPr id="543771" name="Rectangle 25"/>
              <p:cNvSpPr>
                <a:spLocks noChangeArrowheads="1"/>
              </p:cNvSpPr>
              <p:nvPr/>
            </p:nvSpPr>
            <p:spPr bwMode="auto">
              <a:xfrm>
                <a:off x="4074" y="2733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組織架構調整</a:t>
                </a:r>
                <a:endParaRPr lang="zh-TW" altLang="en-US" b="1"/>
              </a:p>
            </p:txBody>
          </p:sp>
          <p:sp>
            <p:nvSpPr>
              <p:cNvPr id="543772" name="Rectangle 26"/>
              <p:cNvSpPr>
                <a:spLocks noChangeArrowheads="1"/>
              </p:cNvSpPr>
              <p:nvPr/>
            </p:nvSpPr>
            <p:spPr bwMode="auto">
              <a:xfrm>
                <a:off x="3195" y="327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組織士氣</a:t>
                </a:r>
                <a:endParaRPr lang="zh-TW" altLang="en-US" b="1"/>
              </a:p>
            </p:txBody>
          </p:sp>
          <p:sp>
            <p:nvSpPr>
              <p:cNvPr id="543773" name="Arc 27"/>
              <p:cNvSpPr>
                <a:spLocks/>
              </p:cNvSpPr>
              <p:nvPr/>
            </p:nvSpPr>
            <p:spPr bwMode="auto">
              <a:xfrm>
                <a:off x="3214" y="2231"/>
                <a:ext cx="1140" cy="1617"/>
              </a:xfrm>
              <a:custGeom>
                <a:avLst/>
                <a:gdLst>
                  <a:gd name="T0" fmla="*/ 0 w 14236"/>
                  <a:gd name="T1" fmla="*/ 0 h 21568"/>
                  <a:gd name="T2" fmla="*/ 0 w 14236"/>
                  <a:gd name="T3" fmla="*/ 0 h 21568"/>
                  <a:gd name="T4" fmla="*/ 0 w 14236"/>
                  <a:gd name="T5" fmla="*/ 0 h 21568"/>
                  <a:gd name="T6" fmla="*/ 0 60000 65536"/>
                  <a:gd name="T7" fmla="*/ 0 60000 65536"/>
                  <a:gd name="T8" fmla="*/ 0 60000 65536"/>
                  <a:gd name="T9" fmla="*/ 0 w 14236"/>
                  <a:gd name="T10" fmla="*/ 0 h 21568"/>
                  <a:gd name="T11" fmla="*/ 14236 w 14236"/>
                  <a:gd name="T12" fmla="*/ 21568 h 215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36" h="21568" fill="none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</a:path>
                  <a:path w="14236" h="21568" stroke="0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  <a:lnTo>
                      <a:pt x="0" y="215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4" name="Freeform 28"/>
              <p:cNvSpPr>
                <a:spLocks/>
              </p:cNvSpPr>
              <p:nvPr/>
            </p:nvSpPr>
            <p:spPr bwMode="auto">
              <a:xfrm>
                <a:off x="4329" y="2609"/>
                <a:ext cx="123" cy="115"/>
              </a:xfrm>
              <a:custGeom>
                <a:avLst/>
                <a:gdLst>
                  <a:gd name="T0" fmla="*/ 123 w 123"/>
                  <a:gd name="T1" fmla="*/ 115 h 115"/>
                  <a:gd name="T2" fmla="*/ 57 w 123"/>
                  <a:gd name="T3" fmla="*/ 0 h 115"/>
                  <a:gd name="T4" fmla="*/ 0 w 123"/>
                  <a:gd name="T5" fmla="*/ 44 h 115"/>
                  <a:gd name="T6" fmla="*/ 123 w 123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3"/>
                  <a:gd name="T13" fmla="*/ 0 h 115"/>
                  <a:gd name="T14" fmla="*/ 123 w 123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3" h="115">
                    <a:moveTo>
                      <a:pt x="123" y="115"/>
                    </a:moveTo>
                    <a:lnTo>
                      <a:pt x="57" y="0"/>
                    </a:lnTo>
                    <a:lnTo>
                      <a:pt x="0" y="44"/>
                    </a:lnTo>
                    <a:lnTo>
                      <a:pt x="123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5" name="Rectangle 29"/>
              <p:cNvSpPr>
                <a:spLocks noChangeArrowheads="1"/>
              </p:cNvSpPr>
              <p:nvPr/>
            </p:nvSpPr>
            <p:spPr bwMode="auto">
              <a:xfrm>
                <a:off x="4225" y="263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76" name="Arc 30"/>
              <p:cNvSpPr>
                <a:spLocks/>
              </p:cNvSpPr>
              <p:nvPr/>
            </p:nvSpPr>
            <p:spPr bwMode="auto">
              <a:xfrm>
                <a:off x="3837" y="2786"/>
                <a:ext cx="682" cy="646"/>
              </a:xfrm>
              <a:custGeom>
                <a:avLst/>
                <a:gdLst>
                  <a:gd name="T0" fmla="*/ 0 w 21354"/>
                  <a:gd name="T1" fmla="*/ 0 h 21598"/>
                  <a:gd name="T2" fmla="*/ 0 w 21354"/>
                  <a:gd name="T3" fmla="*/ 0 h 21598"/>
                  <a:gd name="T4" fmla="*/ 0 w 21354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354"/>
                  <a:gd name="T10" fmla="*/ 0 h 21598"/>
                  <a:gd name="T11" fmla="*/ 21354 w 21354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4" h="21598" fill="none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</a:path>
                  <a:path w="21354" h="21598" stroke="0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7" name="Freeform 31"/>
              <p:cNvSpPr>
                <a:spLocks/>
              </p:cNvSpPr>
              <p:nvPr/>
            </p:nvSpPr>
            <p:spPr bwMode="auto">
              <a:xfrm>
                <a:off x="3724" y="3388"/>
                <a:ext cx="132" cy="71"/>
              </a:xfrm>
              <a:custGeom>
                <a:avLst/>
                <a:gdLst>
                  <a:gd name="T0" fmla="*/ 0 w 132"/>
                  <a:gd name="T1" fmla="*/ 35 h 71"/>
                  <a:gd name="T2" fmla="*/ 123 w 132"/>
                  <a:gd name="T3" fmla="*/ 71 h 71"/>
                  <a:gd name="T4" fmla="*/ 132 w 132"/>
                  <a:gd name="T5" fmla="*/ 0 h 71"/>
                  <a:gd name="T6" fmla="*/ 0 w 132"/>
                  <a:gd name="T7" fmla="*/ 35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71"/>
                  <a:gd name="T14" fmla="*/ 132 w 13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71">
                    <a:moveTo>
                      <a:pt x="0" y="35"/>
                    </a:moveTo>
                    <a:lnTo>
                      <a:pt x="123" y="71"/>
                    </a:lnTo>
                    <a:lnTo>
                      <a:pt x="13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8" name="Rectangle 32"/>
              <p:cNvSpPr>
                <a:spLocks noChangeArrowheads="1"/>
              </p:cNvSpPr>
              <p:nvPr/>
            </p:nvSpPr>
            <p:spPr bwMode="auto">
              <a:xfrm>
                <a:off x="3809" y="34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79" name="Arc 33"/>
              <p:cNvSpPr>
                <a:spLocks/>
              </p:cNvSpPr>
              <p:nvPr/>
            </p:nvSpPr>
            <p:spPr bwMode="auto">
              <a:xfrm>
                <a:off x="3032" y="2291"/>
                <a:ext cx="1552" cy="978"/>
              </a:xfrm>
              <a:custGeom>
                <a:avLst/>
                <a:gdLst>
                  <a:gd name="T0" fmla="*/ 0 w 21487"/>
                  <a:gd name="T1" fmla="*/ 0 h 14462"/>
                  <a:gd name="T2" fmla="*/ 0 w 21487"/>
                  <a:gd name="T3" fmla="*/ 0 h 14462"/>
                  <a:gd name="T4" fmla="*/ 0 w 21487"/>
                  <a:gd name="T5" fmla="*/ 0 h 14462"/>
                  <a:gd name="T6" fmla="*/ 0 60000 65536"/>
                  <a:gd name="T7" fmla="*/ 0 60000 65536"/>
                  <a:gd name="T8" fmla="*/ 0 60000 65536"/>
                  <a:gd name="T9" fmla="*/ 0 w 21487"/>
                  <a:gd name="T10" fmla="*/ 0 h 14462"/>
                  <a:gd name="T11" fmla="*/ 21487 w 21487"/>
                  <a:gd name="T12" fmla="*/ 14462 h 144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7" h="14462" fill="none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</a:path>
                  <a:path w="21487" h="14462" stroke="0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  <a:lnTo>
                      <a:pt x="21487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0" name="Freeform 34"/>
              <p:cNvSpPr>
                <a:spLocks/>
              </p:cNvSpPr>
              <p:nvPr/>
            </p:nvSpPr>
            <p:spPr bwMode="auto">
              <a:xfrm>
                <a:off x="2987" y="2326"/>
                <a:ext cx="75" cy="115"/>
              </a:xfrm>
              <a:custGeom>
                <a:avLst/>
                <a:gdLst>
                  <a:gd name="T0" fmla="*/ 47 w 75"/>
                  <a:gd name="T1" fmla="*/ 0 h 115"/>
                  <a:gd name="T2" fmla="*/ 0 w 75"/>
                  <a:gd name="T3" fmla="*/ 115 h 115"/>
                  <a:gd name="T4" fmla="*/ 75 w 75"/>
                  <a:gd name="T5" fmla="*/ 115 h 115"/>
                  <a:gd name="T6" fmla="*/ 47 w 75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115"/>
                  <a:gd name="T14" fmla="*/ 75 w 75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115">
                    <a:moveTo>
                      <a:pt x="47" y="0"/>
                    </a:moveTo>
                    <a:lnTo>
                      <a:pt x="0" y="115"/>
                    </a:lnTo>
                    <a:lnTo>
                      <a:pt x="75" y="11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1" name="Rectangle 35"/>
              <p:cNvSpPr>
                <a:spLocks noChangeArrowheads="1"/>
              </p:cNvSpPr>
              <p:nvPr/>
            </p:nvSpPr>
            <p:spPr bwMode="auto">
              <a:xfrm>
                <a:off x="3109" y="237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82" name="Picture 3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66" y="2414"/>
                <a:ext cx="30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3783" name="Picture 3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78" y="2751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3784" name="Rectangle 38"/>
              <p:cNvSpPr>
                <a:spLocks noChangeArrowheads="1"/>
              </p:cNvSpPr>
              <p:nvPr/>
            </p:nvSpPr>
            <p:spPr bwMode="auto">
              <a:xfrm>
                <a:off x="3525" y="1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作業流程調整</a:t>
                </a:r>
                <a:endParaRPr lang="zh-TW" altLang="en-US" b="1"/>
              </a:p>
            </p:txBody>
          </p:sp>
          <p:sp>
            <p:nvSpPr>
              <p:cNvPr id="543785" name="Rectangle 39"/>
              <p:cNvSpPr>
                <a:spLocks noChangeArrowheads="1"/>
              </p:cNvSpPr>
              <p:nvPr/>
            </p:nvSpPr>
            <p:spPr bwMode="auto">
              <a:xfrm>
                <a:off x="2174" y="120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員工操作熟練</a:t>
                </a:r>
                <a:endParaRPr lang="zh-TW" altLang="en-US" b="1"/>
              </a:p>
            </p:txBody>
          </p:sp>
          <p:sp>
            <p:nvSpPr>
              <p:cNvPr id="543786" name="Arc 40"/>
              <p:cNvSpPr>
                <a:spLocks/>
              </p:cNvSpPr>
              <p:nvPr/>
            </p:nvSpPr>
            <p:spPr bwMode="auto">
              <a:xfrm>
                <a:off x="3138" y="1468"/>
                <a:ext cx="826" cy="771"/>
              </a:xfrm>
              <a:custGeom>
                <a:avLst/>
                <a:gdLst>
                  <a:gd name="T0" fmla="*/ 0 w 21201"/>
                  <a:gd name="T1" fmla="*/ 0 h 21152"/>
                  <a:gd name="T2" fmla="*/ 0 w 21201"/>
                  <a:gd name="T3" fmla="*/ 0 h 21152"/>
                  <a:gd name="T4" fmla="*/ 0 w 21201"/>
                  <a:gd name="T5" fmla="*/ 0 h 21152"/>
                  <a:gd name="T6" fmla="*/ 0 60000 65536"/>
                  <a:gd name="T7" fmla="*/ 0 60000 65536"/>
                  <a:gd name="T8" fmla="*/ 0 60000 65536"/>
                  <a:gd name="T9" fmla="*/ 0 w 21201"/>
                  <a:gd name="T10" fmla="*/ 0 h 21152"/>
                  <a:gd name="T11" fmla="*/ 21201 w 21201"/>
                  <a:gd name="T12" fmla="*/ 21152 h 2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01" h="21152" fill="none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</a:path>
                  <a:path w="21201" h="21152" stroke="0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7" name="Freeform 41"/>
              <p:cNvSpPr>
                <a:spLocks/>
              </p:cNvSpPr>
              <p:nvPr/>
            </p:nvSpPr>
            <p:spPr bwMode="auto">
              <a:xfrm>
                <a:off x="3922" y="1503"/>
                <a:ext cx="76" cy="124"/>
              </a:xfrm>
              <a:custGeom>
                <a:avLst/>
                <a:gdLst>
                  <a:gd name="T0" fmla="*/ 48 w 76"/>
                  <a:gd name="T1" fmla="*/ 0 h 124"/>
                  <a:gd name="T2" fmla="*/ 0 w 76"/>
                  <a:gd name="T3" fmla="*/ 115 h 124"/>
                  <a:gd name="T4" fmla="*/ 76 w 76"/>
                  <a:gd name="T5" fmla="*/ 124 h 124"/>
                  <a:gd name="T6" fmla="*/ 48 w 76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4"/>
                  <a:gd name="T14" fmla="*/ 76 w 76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4">
                    <a:moveTo>
                      <a:pt x="48" y="0"/>
                    </a:moveTo>
                    <a:lnTo>
                      <a:pt x="0" y="115"/>
                    </a:lnTo>
                    <a:lnTo>
                      <a:pt x="76" y="12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8" name="Rectangle 42"/>
              <p:cNvSpPr>
                <a:spLocks noChangeArrowheads="1"/>
              </p:cNvSpPr>
              <p:nvPr/>
            </p:nvSpPr>
            <p:spPr bwMode="auto">
              <a:xfrm>
                <a:off x="3800" y="154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89" name="Arc 43"/>
              <p:cNvSpPr>
                <a:spLocks/>
              </p:cNvSpPr>
              <p:nvPr/>
            </p:nvSpPr>
            <p:spPr bwMode="auto">
              <a:xfrm>
                <a:off x="2716" y="795"/>
                <a:ext cx="1255" cy="646"/>
              </a:xfrm>
              <a:custGeom>
                <a:avLst/>
                <a:gdLst>
                  <a:gd name="T0" fmla="*/ 0 w 39282"/>
                  <a:gd name="T1" fmla="*/ 0 h 21600"/>
                  <a:gd name="T2" fmla="*/ 0 w 39282"/>
                  <a:gd name="T3" fmla="*/ 0 h 21600"/>
                  <a:gd name="T4" fmla="*/ 0 w 3928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82"/>
                  <a:gd name="T10" fmla="*/ 0 h 21600"/>
                  <a:gd name="T11" fmla="*/ 39282 w 392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82" h="21600" fill="none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</a:path>
                  <a:path w="39282" h="21600" stroke="0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  <a:lnTo>
                      <a:pt x="17928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0" name="Freeform 44"/>
              <p:cNvSpPr>
                <a:spLocks/>
              </p:cNvSpPr>
              <p:nvPr/>
            </p:nvSpPr>
            <p:spPr bwMode="auto">
              <a:xfrm>
                <a:off x="2656" y="1060"/>
                <a:ext cx="85" cy="133"/>
              </a:xfrm>
              <a:custGeom>
                <a:avLst/>
                <a:gdLst>
                  <a:gd name="T0" fmla="*/ 0 w 85"/>
                  <a:gd name="T1" fmla="*/ 133 h 133"/>
                  <a:gd name="T2" fmla="*/ 85 w 85"/>
                  <a:gd name="T3" fmla="*/ 36 h 133"/>
                  <a:gd name="T4" fmla="*/ 19 w 85"/>
                  <a:gd name="T5" fmla="*/ 0 h 133"/>
                  <a:gd name="T6" fmla="*/ 0 w 85"/>
                  <a:gd name="T7" fmla="*/ 133 h 1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133"/>
                  <a:gd name="T14" fmla="*/ 85 w 85"/>
                  <a:gd name="T15" fmla="*/ 133 h 1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133">
                    <a:moveTo>
                      <a:pt x="0" y="133"/>
                    </a:moveTo>
                    <a:lnTo>
                      <a:pt x="85" y="36"/>
                    </a:lnTo>
                    <a:lnTo>
                      <a:pt x="19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1" name="Rectangle 45"/>
              <p:cNvSpPr>
                <a:spLocks noChangeArrowheads="1"/>
              </p:cNvSpPr>
              <p:nvPr/>
            </p:nvSpPr>
            <p:spPr bwMode="auto">
              <a:xfrm>
                <a:off x="2788" y="106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92" name="Arc 46"/>
              <p:cNvSpPr>
                <a:spLocks/>
              </p:cNvSpPr>
              <p:nvPr/>
            </p:nvSpPr>
            <p:spPr bwMode="auto">
              <a:xfrm>
                <a:off x="2599" y="1351"/>
                <a:ext cx="974" cy="728"/>
              </a:xfrm>
              <a:custGeom>
                <a:avLst/>
                <a:gdLst>
                  <a:gd name="T0" fmla="*/ 0 w 21600"/>
                  <a:gd name="T1" fmla="*/ 0 h 17241"/>
                  <a:gd name="T2" fmla="*/ 0 w 21600"/>
                  <a:gd name="T3" fmla="*/ 0 h 17241"/>
                  <a:gd name="T4" fmla="*/ 0 w 21600"/>
                  <a:gd name="T5" fmla="*/ 0 h 1724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41"/>
                  <a:gd name="T11" fmla="*/ 21600 w 21600"/>
                  <a:gd name="T12" fmla="*/ 17241 h 17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41" fill="none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</a:path>
                  <a:path w="21600" h="17241" stroke="0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  <a:lnTo>
                      <a:pt x="21600" y="3411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3" name="Freeform 47"/>
              <p:cNvSpPr>
                <a:spLocks/>
              </p:cNvSpPr>
              <p:nvPr/>
            </p:nvSpPr>
            <p:spPr bwMode="auto">
              <a:xfrm>
                <a:off x="2798" y="2052"/>
                <a:ext cx="122" cy="115"/>
              </a:xfrm>
              <a:custGeom>
                <a:avLst/>
                <a:gdLst>
                  <a:gd name="T0" fmla="*/ 122 w 122"/>
                  <a:gd name="T1" fmla="*/ 115 h 115"/>
                  <a:gd name="T2" fmla="*/ 47 w 122"/>
                  <a:gd name="T3" fmla="*/ 0 h 115"/>
                  <a:gd name="T4" fmla="*/ 0 w 122"/>
                  <a:gd name="T5" fmla="*/ 53 h 115"/>
                  <a:gd name="T6" fmla="*/ 122 w 122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2"/>
                  <a:gd name="T13" fmla="*/ 0 h 115"/>
                  <a:gd name="T14" fmla="*/ 122 w 122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2" h="115">
                    <a:moveTo>
                      <a:pt x="122" y="115"/>
                    </a:moveTo>
                    <a:lnTo>
                      <a:pt x="47" y="0"/>
                    </a:lnTo>
                    <a:lnTo>
                      <a:pt x="0" y="53"/>
                    </a:lnTo>
                    <a:lnTo>
                      <a:pt x="122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4" name="Rectangle 48"/>
              <p:cNvSpPr>
                <a:spLocks noChangeArrowheads="1"/>
              </p:cNvSpPr>
              <p:nvPr/>
            </p:nvSpPr>
            <p:spPr bwMode="auto">
              <a:xfrm>
                <a:off x="2873" y="192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95" name="Picture 4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00" y="1432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7074" name="Text Box 50"/>
          <p:cNvSpPr txBox="1">
            <a:spLocks noChangeArrowheads="1"/>
          </p:cNvSpPr>
          <p:nvPr/>
        </p:nvSpPr>
        <p:spPr bwMode="auto">
          <a:xfrm>
            <a:off x="3086100" y="8636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化的變革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FE15-A439-4D91-A3EE-91FE2A2AA09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44771" name="Rectangle 2"/>
          <p:cNvSpPr>
            <a:spLocks noChangeArrowheads="1"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心智模式的定義（樹狀表示）</a:t>
            </a:r>
          </a:p>
        </p:txBody>
      </p:sp>
      <p:sp>
        <p:nvSpPr>
          <p:cNvPr id="544773" name="Text Box 4"/>
          <p:cNvSpPr txBox="1">
            <a:spLocks noChangeArrowheads="1"/>
          </p:cNvSpPr>
          <p:nvPr/>
        </p:nvSpPr>
        <p:spPr bwMode="auto">
          <a:xfrm>
            <a:off x="990600" y="3810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心智模式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（兩個表徵）</a:t>
            </a:r>
          </a:p>
        </p:txBody>
      </p:sp>
      <p:sp>
        <p:nvSpPr>
          <p:cNvPr id="544774" name="Freeform 5"/>
          <p:cNvSpPr>
            <a:spLocks/>
          </p:cNvSpPr>
          <p:nvPr/>
        </p:nvSpPr>
        <p:spPr bwMode="auto">
          <a:xfrm>
            <a:off x="2343150" y="3162300"/>
            <a:ext cx="762000" cy="914400"/>
          </a:xfrm>
          <a:custGeom>
            <a:avLst/>
            <a:gdLst>
              <a:gd name="T0" fmla="*/ 0 w 480"/>
              <a:gd name="T1" fmla="*/ 2147483647 h 576"/>
              <a:gd name="T2" fmla="*/ 2147483647 w 480"/>
              <a:gd name="T3" fmla="*/ 0 h 576"/>
              <a:gd name="T4" fmla="*/ 0 60000 65536"/>
              <a:gd name="T5" fmla="*/ 0 60000 65536"/>
              <a:gd name="T6" fmla="*/ 0 w 480"/>
              <a:gd name="T7" fmla="*/ 0 h 576"/>
              <a:gd name="T8" fmla="*/ 480 w 480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576">
                <a:moveTo>
                  <a:pt x="0" y="576"/>
                </a:moveTo>
                <a:lnTo>
                  <a:pt x="4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4775" name="Freeform 6"/>
          <p:cNvSpPr>
            <a:spLocks/>
          </p:cNvSpPr>
          <p:nvPr/>
        </p:nvSpPr>
        <p:spPr bwMode="auto">
          <a:xfrm>
            <a:off x="2343150" y="4076700"/>
            <a:ext cx="781050" cy="1028700"/>
          </a:xfrm>
          <a:custGeom>
            <a:avLst/>
            <a:gdLst>
              <a:gd name="T0" fmla="*/ 0 w 492"/>
              <a:gd name="T1" fmla="*/ 0 h 648"/>
              <a:gd name="T2" fmla="*/ 2147483647 w 492"/>
              <a:gd name="T3" fmla="*/ 2147483647 h 648"/>
              <a:gd name="T4" fmla="*/ 0 60000 65536"/>
              <a:gd name="T5" fmla="*/ 0 60000 65536"/>
              <a:gd name="T6" fmla="*/ 0 w 492"/>
              <a:gd name="T7" fmla="*/ 0 h 648"/>
              <a:gd name="T8" fmla="*/ 492 w 492"/>
              <a:gd name="T9" fmla="*/ 648 h 6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" h="648">
                <a:moveTo>
                  <a:pt x="0" y="0"/>
                </a:moveTo>
                <a:lnTo>
                  <a:pt x="492" y="6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81600" y="1676400"/>
            <a:ext cx="3352800" cy="3657600"/>
            <a:chOff x="3264" y="1056"/>
            <a:chExt cx="2112" cy="2304"/>
          </a:xfrm>
        </p:grpSpPr>
        <p:sp>
          <p:nvSpPr>
            <p:cNvPr id="544783" name="Text Box 8"/>
            <p:cNvSpPr txBox="1">
              <a:spLocks noChangeArrowheads="1"/>
            </p:cNvSpPr>
            <p:nvPr/>
          </p:nvSpPr>
          <p:spPr bwMode="auto">
            <a:xfrm>
              <a:off x="3264" y="307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66FFFF"/>
                  </a:solidFill>
                  <a:latin typeface="標楷體" pitchFamily="65" charset="-120"/>
                  <a:ea typeface="標楷體" pitchFamily="65" charset="-120"/>
                </a:rPr>
                <a:t>邏輯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44" y="1056"/>
              <a:ext cx="1632" cy="1824"/>
              <a:chOff x="3456" y="1200"/>
              <a:chExt cx="1632" cy="1824"/>
            </a:xfrm>
          </p:grpSpPr>
          <p:sp>
            <p:nvSpPr>
              <p:cNvPr id="544786" name="Text Box 10"/>
              <p:cNvSpPr txBox="1">
                <a:spLocks noChangeArrowheads="1"/>
              </p:cNvSpPr>
              <p:nvPr/>
            </p:nvSpPr>
            <p:spPr bwMode="auto">
              <a:xfrm>
                <a:off x="4272" y="1728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範圍</a:t>
                </a:r>
              </a:p>
            </p:txBody>
          </p:sp>
          <p:sp>
            <p:nvSpPr>
              <p:cNvPr id="544787" name="Text Box 11"/>
              <p:cNvSpPr txBox="1">
                <a:spLocks noChangeArrowheads="1"/>
              </p:cNvSpPr>
              <p:nvPr/>
            </p:nvSpPr>
            <p:spPr bwMode="auto">
              <a:xfrm>
                <a:off x="4272" y="1200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訴求</a:t>
                </a:r>
              </a:p>
            </p:txBody>
          </p:sp>
          <p:sp>
            <p:nvSpPr>
              <p:cNvPr id="544788" name="Text Box 12"/>
              <p:cNvSpPr txBox="1">
                <a:spLocks noChangeArrowheads="1"/>
              </p:cNvSpPr>
              <p:nvPr/>
            </p:nvSpPr>
            <p:spPr bwMode="auto">
              <a:xfrm>
                <a:off x="4272" y="225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構件</a:t>
                </a:r>
              </a:p>
            </p:txBody>
          </p:sp>
          <p:sp>
            <p:nvSpPr>
              <p:cNvPr id="544789" name="Text Box 13"/>
              <p:cNvSpPr txBox="1">
                <a:spLocks noChangeArrowheads="1"/>
              </p:cNvSpPr>
              <p:nvPr/>
            </p:nvSpPr>
            <p:spPr bwMode="auto">
              <a:xfrm>
                <a:off x="4272" y="273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關係</a:t>
                </a:r>
              </a:p>
            </p:txBody>
          </p:sp>
          <p:sp>
            <p:nvSpPr>
              <p:cNvPr id="544790" name="Line 14"/>
              <p:cNvSpPr>
                <a:spLocks noChangeShapeType="1"/>
              </p:cNvSpPr>
              <p:nvPr/>
            </p:nvSpPr>
            <p:spPr bwMode="auto">
              <a:xfrm flipV="1">
                <a:off x="3456" y="1392"/>
                <a:ext cx="86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1" name="Line 15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2" name="Line 16"/>
              <p:cNvSpPr>
                <a:spLocks noChangeShapeType="1"/>
              </p:cNvSpPr>
              <p:nvPr/>
            </p:nvSpPr>
            <p:spPr bwMode="auto">
              <a:xfrm flipV="1">
                <a:off x="3504" y="1920"/>
                <a:ext cx="81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3" name="Line 17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4785" name="Text Box 18"/>
            <p:cNvSpPr txBox="1">
              <a:spLocks noChangeArrowheads="1"/>
            </p:cNvSpPr>
            <p:nvPr/>
          </p:nvSpPr>
          <p:spPr bwMode="auto">
            <a:xfrm>
              <a:off x="3264" y="182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5050"/>
                  </a:solidFill>
                  <a:latin typeface="標楷體" pitchFamily="65" charset="-120"/>
                  <a:ea typeface="標楷體" pitchFamily="65" charset="-120"/>
                </a:rPr>
                <a:t>假設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2895600"/>
            <a:ext cx="2095500" cy="2438400"/>
            <a:chOff x="1920" y="1824"/>
            <a:chExt cx="1320" cy="1536"/>
          </a:xfrm>
        </p:grpSpPr>
        <p:sp>
          <p:nvSpPr>
            <p:cNvPr id="544779" name="Freeform 20"/>
            <p:cNvSpPr>
              <a:spLocks/>
            </p:cNvSpPr>
            <p:nvPr/>
          </p:nvSpPr>
          <p:spPr bwMode="auto">
            <a:xfrm>
              <a:off x="2736" y="3216"/>
              <a:ext cx="504" cy="1"/>
            </a:xfrm>
            <a:custGeom>
              <a:avLst/>
              <a:gdLst>
                <a:gd name="T0" fmla="*/ 0 w 504"/>
                <a:gd name="T1" fmla="*/ 0 h 1"/>
                <a:gd name="T2" fmla="*/ 504 w 504"/>
                <a:gd name="T3" fmla="*/ 0 h 1"/>
                <a:gd name="T4" fmla="*/ 0 60000 65536"/>
                <a:gd name="T5" fmla="*/ 0 60000 65536"/>
                <a:gd name="T6" fmla="*/ 0 w 504"/>
                <a:gd name="T7" fmla="*/ 0 h 1"/>
                <a:gd name="T8" fmla="*/ 504 w 5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" h="1">
                  <a:moveTo>
                    <a:pt x="0" y="0"/>
                  </a:moveTo>
                  <a:lnTo>
                    <a:pt x="5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0" name="Freeform 21"/>
            <p:cNvSpPr>
              <a:spLocks/>
            </p:cNvSpPr>
            <p:nvPr/>
          </p:nvSpPr>
          <p:spPr bwMode="auto">
            <a:xfrm>
              <a:off x="2976" y="1968"/>
              <a:ext cx="250" cy="1"/>
            </a:xfrm>
            <a:custGeom>
              <a:avLst/>
              <a:gdLst>
                <a:gd name="T0" fmla="*/ 0 w 250"/>
                <a:gd name="T1" fmla="*/ 0 h 1"/>
                <a:gd name="T2" fmla="*/ 250 w 250"/>
                <a:gd name="T3" fmla="*/ 0 h 1"/>
                <a:gd name="T4" fmla="*/ 0 60000 65536"/>
                <a:gd name="T5" fmla="*/ 0 60000 65536"/>
                <a:gd name="T6" fmla="*/ 0 w 250"/>
                <a:gd name="T7" fmla="*/ 0 h 1"/>
                <a:gd name="T8" fmla="*/ 250 w 25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" h="1">
                  <a:moveTo>
                    <a:pt x="0" y="0"/>
                  </a:moveTo>
                  <a:lnTo>
                    <a:pt x="2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1" name="Text Box 22"/>
            <p:cNvSpPr txBox="1">
              <a:spLocks noChangeArrowheads="1"/>
            </p:cNvSpPr>
            <p:nvPr/>
          </p:nvSpPr>
          <p:spPr bwMode="auto">
            <a:xfrm>
              <a:off x="1920" y="182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問題的結構</a:t>
              </a:r>
            </a:p>
          </p:txBody>
        </p:sp>
        <p:sp>
          <p:nvSpPr>
            <p:cNvPr id="544782" name="Text Box 23"/>
            <p:cNvSpPr txBox="1">
              <a:spLocks noChangeArrowheads="1"/>
            </p:cNvSpPr>
            <p:nvPr/>
          </p:nvSpPr>
          <p:spPr bwMode="auto">
            <a:xfrm>
              <a:off x="2016" y="307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00FFFF"/>
                  </a:solidFill>
                  <a:latin typeface="標楷體" pitchFamily="65" charset="-120"/>
                  <a:ea typeface="標楷體" pitchFamily="65" charset="-120"/>
                </a:rPr>
                <a:t>問題解</a:t>
              </a:r>
            </a:p>
          </p:txBody>
        </p:sp>
      </p:grpSp>
      <p:pic>
        <p:nvPicPr>
          <p:cNvPr id="544778" name="Picture 27" descr="AG00419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16000" y="1854200"/>
            <a:ext cx="1381125" cy="1038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DC3B-5332-4823-93E4-EE0F3370D79F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1069058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069060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2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3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5840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1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2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3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4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5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6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9076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7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8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79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80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工作量減少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或工作效率提昇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5835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5837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8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9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069087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5828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9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0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1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2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3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4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5814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美國酗酒勒戒協會的省思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414963" y="3962400"/>
            <a:ext cx="3729037" cy="2225675"/>
            <a:chOff x="3308" y="2736"/>
            <a:chExt cx="2349" cy="1402"/>
          </a:xfrm>
        </p:grpSpPr>
        <p:sp>
          <p:nvSpPr>
            <p:cNvPr id="545817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8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9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0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1" name="Text Box 49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5822" name="Text Box 50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5823" name="Text Box 51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5824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545825" name="Text Box 53"/>
            <p:cNvSpPr txBox="1">
              <a:spLocks noChangeArrowheads="1"/>
            </p:cNvSpPr>
            <p:nvPr/>
          </p:nvSpPr>
          <p:spPr bwMode="auto">
            <a:xfrm>
              <a:off x="3308" y="3360"/>
              <a:ext cx="50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 b="1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545826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7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69112" name="Picture 56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8" grpId="0" animBg="1"/>
      <p:bldP spid="1069059" grpId="0" autoUpdateAnimBg="0"/>
      <p:bldP spid="1069060" grpId="0" animBg="1"/>
      <p:bldP spid="1069061" grpId="0" autoUpdateAnimBg="0"/>
      <p:bldP spid="1069062" grpId="0" animBg="1"/>
      <p:bldP spid="1069063" grpId="0" animBg="1"/>
      <p:bldP spid="1069064" grpId="0" autoUpdateAnimBg="0"/>
      <p:bldP spid="1069065" grpId="0" autoUpdateAnimBg="0"/>
      <p:bldP spid="1069066" grpId="0" autoUpdateAnimBg="0"/>
      <p:bldP spid="1069067" grpId="0" autoUpdateAnimBg="0"/>
      <p:bldP spid="1069076" grpId="0" animBg="1"/>
      <p:bldP spid="1069077" grpId="0" animBg="1"/>
      <p:bldP spid="1069078" grpId="0" autoUpdateAnimBg="0"/>
      <p:bldP spid="1069079" grpId="0" autoUpdateAnimBg="0"/>
      <p:bldP spid="1069080" grpId="0" autoUpdateAnimBg="0"/>
      <p:bldP spid="10690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捨本逐末－熬夜應付課業壓力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403648" y="1412776"/>
            <a:ext cx="6552728" cy="5256584"/>
          </a:xfrm>
          <a:prstGeom prst="roundRect">
            <a:avLst/>
          </a:prstGeom>
          <a:solidFill>
            <a:srgbClr val="FFFF00">
              <a:alpha val="21000"/>
            </a:srgb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78" name="Arc 2"/>
          <p:cNvSpPr>
            <a:spLocks/>
          </p:cNvSpPr>
          <p:nvPr/>
        </p:nvSpPr>
        <p:spPr bwMode="auto">
          <a:xfrm flipV="1">
            <a:off x="4863479" y="3979166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6527378" y="3866454"/>
            <a:ext cx="996950" cy="457200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B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健康</a:t>
            </a:r>
          </a:p>
        </p:txBody>
      </p:sp>
      <p:sp>
        <p:nvSpPr>
          <p:cNvPr id="85" name="Arc 4"/>
          <p:cNvSpPr>
            <a:spLocks/>
          </p:cNvSpPr>
          <p:nvPr/>
        </p:nvSpPr>
        <p:spPr bwMode="auto">
          <a:xfrm flipV="1">
            <a:off x="4850978" y="2420241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6811218" y="30123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08" name="Arc 6"/>
          <p:cNvSpPr>
            <a:spLocks/>
          </p:cNvSpPr>
          <p:nvPr/>
        </p:nvSpPr>
        <p:spPr bwMode="auto">
          <a:xfrm rot="21012572" flipV="1">
            <a:off x="4334318" y="2553370"/>
            <a:ext cx="1693862" cy="1584176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Arc 7"/>
          <p:cNvSpPr>
            <a:spLocks/>
          </p:cNvSpPr>
          <p:nvPr/>
        </p:nvSpPr>
        <p:spPr bwMode="auto">
          <a:xfrm rot="10800000" flipV="1">
            <a:off x="2403053" y="2572641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051720" y="3212976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5580112" y="3068960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3354834" y="40188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D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課業壓力</a:t>
            </a: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707978" y="2266254"/>
            <a:ext cx="1023037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A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熬夜</a:t>
            </a:r>
          </a:p>
        </p:txBody>
      </p:sp>
      <p:sp>
        <p:nvSpPr>
          <p:cNvPr id="122" name="Arc 20"/>
          <p:cNvSpPr>
            <a:spLocks/>
          </p:cNvSpPr>
          <p:nvPr/>
        </p:nvSpPr>
        <p:spPr bwMode="auto">
          <a:xfrm rot="4080265">
            <a:off x="4369129" y="4688670"/>
            <a:ext cx="1559056" cy="909699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23" name="Arc 21"/>
          <p:cNvSpPr>
            <a:spLocks/>
          </p:cNvSpPr>
          <p:nvPr/>
        </p:nvSpPr>
        <p:spPr bwMode="auto">
          <a:xfrm rot="10800000" flipV="1">
            <a:off x="2559992" y="4361754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2130698" y="48125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5443066" y="5244577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6" name="Text Box 24"/>
          <p:cNvSpPr txBox="1">
            <a:spLocks noChangeArrowheads="1"/>
          </p:cNvSpPr>
          <p:nvPr/>
        </p:nvSpPr>
        <p:spPr bwMode="auto">
          <a:xfrm>
            <a:off x="3372428" y="58476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C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平時努力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12778" y="4325241"/>
            <a:ext cx="1828800" cy="990600"/>
            <a:chOff x="2496" y="2208"/>
            <a:chExt cx="1152" cy="624"/>
          </a:xfrm>
          <a:noFill/>
        </p:grpSpPr>
        <p:sp>
          <p:nvSpPr>
            <p:cNvPr id="128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  <a:grpFill/>
          </p:grpSpPr>
          <p:sp>
            <p:nvSpPr>
              <p:cNvPr id="130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Text Box 30"/>
              <p:cNvSpPr txBox="1">
                <a:spLocks noChangeArrowheads="1"/>
              </p:cNvSpPr>
              <p:nvPr/>
            </p:nvSpPr>
            <p:spPr bwMode="auto">
              <a:xfrm rot="18780000">
                <a:off x="3110" y="2362"/>
                <a:ext cx="500" cy="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3" name="Text Box 31"/>
          <p:cNvSpPr txBox="1">
            <a:spLocks noChangeArrowheads="1"/>
          </p:cNvSpPr>
          <p:nvPr/>
        </p:nvSpPr>
        <p:spPr bwMode="auto">
          <a:xfrm>
            <a:off x="5443066" y="5820641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42" name="Picture 56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130" y="4380481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燕尾形向右箭號 142"/>
          <p:cNvSpPr/>
          <p:nvPr/>
        </p:nvSpPr>
        <p:spPr>
          <a:xfrm>
            <a:off x="1835696" y="5921895"/>
            <a:ext cx="1368152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根本解</a:t>
            </a:r>
          </a:p>
        </p:txBody>
      </p:sp>
      <p:sp>
        <p:nvSpPr>
          <p:cNvPr id="144" name="燕尾形向右箭號 143"/>
          <p:cNvSpPr/>
          <p:nvPr/>
        </p:nvSpPr>
        <p:spPr>
          <a:xfrm rot="20448102" flipH="1">
            <a:off x="4646343" y="1509206"/>
            <a:ext cx="1584176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表象解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" y="1413452"/>
            <a:ext cx="3491880" cy="2001051"/>
            <a:chOff x="3161" y="2636"/>
            <a:chExt cx="2496" cy="1396"/>
          </a:xfrm>
        </p:grpSpPr>
        <p:sp>
          <p:nvSpPr>
            <p:cNvPr id="146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4BACC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9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C0504D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1" name="Text Box 50"/>
            <p:cNvSpPr txBox="1">
              <a:spLocks noChangeArrowheads="1"/>
            </p:cNvSpPr>
            <p:nvPr/>
          </p:nvSpPr>
          <p:spPr bwMode="auto">
            <a:xfrm>
              <a:off x="4608" y="2636"/>
              <a:ext cx="922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152" name="Text Box 51"/>
            <p:cNvSpPr txBox="1">
              <a:spLocks noChangeArrowheads="1"/>
            </p:cNvSpPr>
            <p:nvPr/>
          </p:nvSpPr>
          <p:spPr bwMode="auto">
            <a:xfrm>
              <a:off x="4704" y="3389"/>
              <a:ext cx="81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153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8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熬夜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154" name="Text Box 53"/>
            <p:cNvSpPr txBox="1">
              <a:spLocks noChangeArrowheads="1"/>
            </p:cNvSpPr>
            <p:nvPr/>
          </p:nvSpPr>
          <p:spPr bwMode="auto">
            <a:xfrm>
              <a:off x="3161" y="3360"/>
              <a:ext cx="91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標楷體" pitchFamily="65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平時努力</a:t>
              </a:r>
            </a:p>
          </p:txBody>
        </p:sp>
        <p:sp>
          <p:nvSpPr>
            <p:cNvPr id="155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F7964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6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9BBB59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157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2477" y="312233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8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1725" y="488371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068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8" grpId="0" animBg="1"/>
      <p:bldP spid="80" grpId="0" animBg="1" autoUpdateAnimBg="0"/>
      <p:bldP spid="85" grpId="0" animBg="1"/>
      <p:bldP spid="93" grpId="0" autoUpdateAnimBg="0"/>
      <p:bldP spid="108" grpId="0" animBg="1"/>
      <p:bldP spid="109" grpId="0" animBg="1"/>
      <p:bldP spid="110" grpId="0" autoUpdateAnimBg="0"/>
      <p:bldP spid="111" grpId="0" autoUpdateAnimBg="0"/>
      <p:bldP spid="112" grpId="0" animBg="1" autoUpdateAnimBg="0"/>
      <p:bldP spid="113" grpId="0" animBg="1" autoUpdateAnimBg="0"/>
      <p:bldP spid="122" grpId="0" animBg="1"/>
      <p:bldP spid="123" grpId="0" animBg="1"/>
      <p:bldP spid="124" grpId="0" autoUpdateAnimBg="0"/>
      <p:bldP spid="125" grpId="0" autoUpdateAnimBg="0"/>
      <p:bldP spid="126" grpId="0" animBg="1" autoUpdateAnimBg="0"/>
      <p:bldP spid="133" grpId="0" autoUpdateAnimBg="0"/>
      <p:bldP spid="143" grpId="0" animBg="1"/>
      <p:bldP spid="1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499225" y="5962650"/>
            <a:ext cx="2133600" cy="457200"/>
          </a:xfrm>
        </p:spPr>
        <p:txBody>
          <a:bodyPr/>
          <a:lstStyle/>
          <a:p>
            <a:fld id="{A88AD1C5-8DF9-4F77-86A5-4995A29149DB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41800" y="22304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2563" y="0"/>
            <a:ext cx="8778875" cy="1143000"/>
          </a:xfrm>
          <a:noFill/>
          <a:ln/>
        </p:spPr>
        <p:txBody>
          <a:bodyPr/>
          <a:lstStyle/>
          <a:p>
            <a:r>
              <a:rPr lang="zh-TW" altLang="en-US" sz="4000"/>
              <a:t>捨本逐末特案</a:t>
            </a:r>
            <a:r>
              <a:rPr lang="zh-TW" altLang="en-US"/>
              <a:t>轉嫁負擔給幫助者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25813" y="2406650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816350" y="2459038"/>
            <a:ext cx="166688" cy="277812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508375" y="2239963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" name="Arc 7"/>
          <p:cNvSpPr>
            <a:spLocks/>
          </p:cNvSpPr>
          <p:nvPr/>
        </p:nvSpPr>
        <p:spPr bwMode="auto">
          <a:xfrm>
            <a:off x="1363663" y="1401763"/>
            <a:ext cx="2613025" cy="2138362"/>
          </a:xfrm>
          <a:custGeom>
            <a:avLst/>
            <a:gdLst>
              <a:gd name="G0" fmla="+- 21600 0 0"/>
              <a:gd name="G1" fmla="+- 18856 0 0"/>
              <a:gd name="G2" fmla="+- 21600 0 0"/>
              <a:gd name="T0" fmla="*/ 11767 w 21600"/>
              <a:gd name="T1" fmla="*/ 38088 h 38088"/>
              <a:gd name="T2" fmla="*/ 11063 w 21600"/>
              <a:gd name="T3" fmla="*/ 0 h 38088"/>
              <a:gd name="T4" fmla="*/ 21600 w 21600"/>
              <a:gd name="T5" fmla="*/ 18856 h 38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088" fill="none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</a:path>
              <a:path w="21600" h="38088" stroke="0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  <a:lnTo>
                  <a:pt x="21600" y="1885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567488" y="3703638"/>
            <a:ext cx="979487" cy="546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657975" y="3506788"/>
            <a:ext cx="581025" cy="307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7297738" y="3803650"/>
            <a:ext cx="350837" cy="35083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468563" y="2717800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608513" y="1468438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024438" y="500697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8361363" y="1395413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31" name="Arc 15"/>
          <p:cNvSpPr>
            <a:spLocks/>
          </p:cNvSpPr>
          <p:nvPr/>
        </p:nvSpPr>
        <p:spPr bwMode="auto">
          <a:xfrm>
            <a:off x="1092200" y="3662363"/>
            <a:ext cx="2673350" cy="2387600"/>
          </a:xfrm>
          <a:custGeom>
            <a:avLst/>
            <a:gdLst>
              <a:gd name="G0" fmla="+- 21600 0 0"/>
              <a:gd name="G1" fmla="+- 20579 0 0"/>
              <a:gd name="G2" fmla="+- 21600 0 0"/>
              <a:gd name="T0" fmla="*/ 12649 w 21600"/>
              <a:gd name="T1" fmla="*/ 40237 h 40237"/>
              <a:gd name="T2" fmla="*/ 15038 w 21600"/>
              <a:gd name="T3" fmla="*/ 0 h 40237"/>
              <a:gd name="T4" fmla="*/ 21600 w 21600"/>
              <a:gd name="T5" fmla="*/ 20579 h 40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237" fill="none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</a:path>
              <a:path w="21600" h="40237" stroke="0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  <a:lnTo>
                  <a:pt x="21600" y="20579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2" name="Arc 16"/>
          <p:cNvSpPr>
            <a:spLocks/>
          </p:cNvSpPr>
          <p:nvPr/>
        </p:nvSpPr>
        <p:spPr bwMode="auto">
          <a:xfrm>
            <a:off x="4016375" y="1358900"/>
            <a:ext cx="2320925" cy="2268538"/>
          </a:xfrm>
          <a:custGeom>
            <a:avLst/>
            <a:gdLst>
              <a:gd name="G0" fmla="+- 0 0 0"/>
              <a:gd name="G1" fmla="+- 20476 0 0"/>
              <a:gd name="G2" fmla="+- 21600 0 0"/>
              <a:gd name="T0" fmla="*/ 6878 w 21600"/>
              <a:gd name="T1" fmla="*/ 0 h 41005"/>
              <a:gd name="T2" fmla="*/ 6719 w 21600"/>
              <a:gd name="T3" fmla="*/ 41005 h 41005"/>
              <a:gd name="T4" fmla="*/ 0 w 21600"/>
              <a:gd name="T5" fmla="*/ 20476 h 4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005" fill="none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</a:path>
              <a:path w="21600" h="41005" stroke="0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  <a:lnTo>
                  <a:pt x="0" y="204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3" name="Arc 17"/>
          <p:cNvSpPr>
            <a:spLocks/>
          </p:cNvSpPr>
          <p:nvPr/>
        </p:nvSpPr>
        <p:spPr bwMode="auto">
          <a:xfrm>
            <a:off x="4019550" y="4786313"/>
            <a:ext cx="2439988" cy="14287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93 w 21593"/>
              <a:gd name="T1" fmla="*/ 541 h 20300"/>
              <a:gd name="T2" fmla="*/ 7381 w 21593"/>
              <a:gd name="T3" fmla="*/ 20300 h 20300"/>
              <a:gd name="T4" fmla="*/ 0 w 21593"/>
              <a:gd name="T5" fmla="*/ 0 h 20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3" h="20300" fill="none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</a:path>
              <a:path w="21593" h="20300" stroke="0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4" name="Arc 18"/>
          <p:cNvSpPr>
            <a:spLocks/>
          </p:cNvSpPr>
          <p:nvPr/>
        </p:nvSpPr>
        <p:spPr bwMode="auto">
          <a:xfrm>
            <a:off x="4937125" y="1039813"/>
            <a:ext cx="3825875" cy="1579562"/>
          </a:xfrm>
          <a:custGeom>
            <a:avLst/>
            <a:gdLst>
              <a:gd name="G0" fmla="+- 9194 0 0"/>
              <a:gd name="G1" fmla="+- 21600 0 0"/>
              <a:gd name="G2" fmla="+- 21600 0 0"/>
              <a:gd name="T0" fmla="*/ 0 w 30794"/>
              <a:gd name="T1" fmla="*/ 2055 h 21864"/>
              <a:gd name="T2" fmla="*/ 30792 w 30794"/>
              <a:gd name="T3" fmla="*/ 21864 h 21864"/>
              <a:gd name="T4" fmla="*/ 9194 w 30794"/>
              <a:gd name="T5" fmla="*/ 21600 h 21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94" h="21864" fill="none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</a:path>
              <a:path w="30794" h="21864" stroke="0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  <a:lnTo>
                  <a:pt x="9194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5" name="Arc 19"/>
          <p:cNvSpPr>
            <a:spLocks/>
          </p:cNvSpPr>
          <p:nvPr/>
        </p:nvSpPr>
        <p:spPr bwMode="auto">
          <a:xfrm>
            <a:off x="5176838" y="3397250"/>
            <a:ext cx="3678237" cy="3013075"/>
          </a:xfrm>
          <a:custGeom>
            <a:avLst/>
            <a:gdLst>
              <a:gd name="G0" fmla="+- 5281 0 0"/>
              <a:gd name="G1" fmla="+- 2098 0 0"/>
              <a:gd name="G2" fmla="+- 21600 0 0"/>
              <a:gd name="T0" fmla="*/ 26779 w 26881"/>
              <a:gd name="T1" fmla="*/ 0 h 23698"/>
              <a:gd name="T2" fmla="*/ 0 w 26881"/>
              <a:gd name="T3" fmla="*/ 23042 h 23698"/>
              <a:gd name="T4" fmla="*/ 5281 w 26881"/>
              <a:gd name="T5" fmla="*/ 2098 h 23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81" h="23698" fill="none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</a:path>
              <a:path w="26881" h="23698" stroke="0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  <a:lnTo>
                  <a:pt x="5281" y="2098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3733800" y="5060950"/>
            <a:ext cx="166688" cy="277813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167188" y="478948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322638" y="47958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7891463" y="2690813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</a:t>
            </a:r>
          </a:p>
          <a:p>
            <a:r>
              <a:rPr lang="zh-TW" altLang="en-US" sz="2800" b="1"/>
              <a:t>能力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2720975" y="1109663"/>
            <a:ext cx="196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外部的幫助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3103563" y="33797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問題症狀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957513" y="59578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內部的解</a:t>
            </a:r>
          </a:p>
        </p:txBody>
      </p:sp>
      <p:sp>
        <p:nvSpPr>
          <p:cNvPr id="34843" name="Arc 27"/>
          <p:cNvSpPr>
            <a:spLocks/>
          </p:cNvSpPr>
          <p:nvPr/>
        </p:nvSpPr>
        <p:spPr bwMode="auto">
          <a:xfrm>
            <a:off x="4862513" y="3706813"/>
            <a:ext cx="1524000" cy="1019175"/>
          </a:xfrm>
          <a:custGeom>
            <a:avLst/>
            <a:gdLst>
              <a:gd name="G0" fmla="+- 0 0 0"/>
              <a:gd name="G1" fmla="+- 21334 0 0"/>
              <a:gd name="G2" fmla="+- 21600 0 0"/>
              <a:gd name="T0" fmla="*/ 3377 w 19768"/>
              <a:gd name="T1" fmla="*/ 0 h 21334"/>
              <a:gd name="T2" fmla="*/ 19768 w 19768"/>
              <a:gd name="T3" fmla="*/ 12627 h 21334"/>
              <a:gd name="T4" fmla="*/ 0 w 19768"/>
              <a:gd name="T5" fmla="*/ 21334 h 2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68" h="21334" fill="none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</a:path>
              <a:path w="19768" h="21334" stroke="0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  <a:lnTo>
                  <a:pt x="0" y="21334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5857875" y="4305300"/>
            <a:ext cx="890588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878513" y="4813300"/>
            <a:ext cx="869950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5915025" y="4341813"/>
            <a:ext cx="1022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zh-TW" altLang="en-US" sz="2800" b="1"/>
              <a:t>滯延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393950" y="3790950"/>
            <a:ext cx="592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205163" y="4937125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6675438" y="549592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756AE-F274-4F76-B39A-92E29A46CB97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546819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0" name="Text Box 3"/>
          <p:cNvSpPr txBox="1">
            <a:spLocks noChangeArrowheads="1"/>
          </p:cNvSpPr>
          <p:nvPr/>
        </p:nvSpPr>
        <p:spPr bwMode="auto">
          <a:xfrm>
            <a:off x="4500563" y="32845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工作效率與士氣</a:t>
            </a:r>
          </a:p>
        </p:txBody>
      </p:sp>
      <p:sp>
        <p:nvSpPr>
          <p:cNvPr id="546821" name="Arc 4"/>
          <p:cNvSpPr>
            <a:spLocks/>
          </p:cNvSpPr>
          <p:nvPr/>
        </p:nvSpPr>
        <p:spPr bwMode="auto">
          <a:xfrm flipV="1">
            <a:off x="3059113" y="1700213"/>
            <a:ext cx="2155825" cy="1601787"/>
          </a:xfrm>
          <a:custGeom>
            <a:avLst/>
            <a:gdLst>
              <a:gd name="T0" fmla="*/ 2147483647 w 29634"/>
              <a:gd name="T1" fmla="*/ 2147483647 h 21600"/>
              <a:gd name="T2" fmla="*/ 0 w 29634"/>
              <a:gd name="T3" fmla="*/ 2147483647 h 21600"/>
              <a:gd name="T4" fmla="*/ 2147483647 w 29634"/>
              <a:gd name="T5" fmla="*/ 0 h 21600"/>
              <a:gd name="T6" fmla="*/ 0 60000 65536"/>
              <a:gd name="T7" fmla="*/ 0 60000 65536"/>
              <a:gd name="T8" fmla="*/ 0 60000 65536"/>
              <a:gd name="T9" fmla="*/ 0 w 29634"/>
              <a:gd name="T10" fmla="*/ 0 h 21600"/>
              <a:gd name="T11" fmla="*/ 29634 w 296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4" h="21600" fill="none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634" h="21600" stroke="0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2" name="Text Box 5"/>
          <p:cNvSpPr txBox="1">
            <a:spLocks noChangeArrowheads="1"/>
          </p:cNvSpPr>
          <p:nvPr/>
        </p:nvSpPr>
        <p:spPr bwMode="auto">
          <a:xfrm>
            <a:off x="5148263" y="2636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3" name="Arc 6"/>
          <p:cNvSpPr>
            <a:spLocks/>
          </p:cNvSpPr>
          <p:nvPr/>
        </p:nvSpPr>
        <p:spPr bwMode="auto">
          <a:xfrm flipV="1">
            <a:off x="2339975" y="1989138"/>
            <a:ext cx="1693863" cy="1484312"/>
          </a:xfrm>
          <a:custGeom>
            <a:avLst/>
            <a:gdLst>
              <a:gd name="T0" fmla="*/ 2147483647 w 21600"/>
              <a:gd name="T1" fmla="*/ 0 h 38845"/>
              <a:gd name="T2" fmla="*/ 2147483647 w 21600"/>
              <a:gd name="T3" fmla="*/ 2147483647 h 38845"/>
              <a:gd name="T4" fmla="*/ 0 w 21600"/>
              <a:gd name="T5" fmla="*/ 2147483647 h 38845"/>
              <a:gd name="T6" fmla="*/ 0 60000 65536"/>
              <a:gd name="T7" fmla="*/ 0 60000 65536"/>
              <a:gd name="T8" fmla="*/ 0 60000 65536"/>
              <a:gd name="T9" fmla="*/ 0 w 21600"/>
              <a:gd name="T10" fmla="*/ 0 h 38845"/>
              <a:gd name="T11" fmla="*/ 21600 w 21600"/>
              <a:gd name="T12" fmla="*/ 38845 h 388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845" fill="none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</a:path>
              <a:path w="21600" h="38845" stroke="0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  <a:lnTo>
                  <a:pt x="0" y="2003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4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5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6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27" name="Text Box 10"/>
          <p:cNvSpPr txBox="1">
            <a:spLocks noChangeArrowheads="1"/>
          </p:cNvSpPr>
          <p:nvPr/>
        </p:nvSpPr>
        <p:spPr bwMode="auto">
          <a:xfrm>
            <a:off x="1476375" y="34290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績效不彰</a:t>
            </a:r>
          </a:p>
        </p:txBody>
      </p:sp>
      <p:sp>
        <p:nvSpPr>
          <p:cNvPr id="546828" name="Text Box 11"/>
          <p:cNvSpPr txBox="1">
            <a:spLocks noChangeArrowheads="1"/>
          </p:cNvSpPr>
          <p:nvPr/>
        </p:nvSpPr>
        <p:spPr bwMode="auto">
          <a:xfrm>
            <a:off x="1547813" y="1700213"/>
            <a:ext cx="162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裁減員工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6868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9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0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1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2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3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4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0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1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2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33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34" name="Text Box 24"/>
          <p:cNvSpPr txBox="1">
            <a:spLocks noChangeArrowheads="1"/>
          </p:cNvSpPr>
          <p:nvPr/>
        </p:nvSpPr>
        <p:spPr bwMode="auto">
          <a:xfrm>
            <a:off x="1403350" y="530066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價值認同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6863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6865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6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7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546836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6856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7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8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9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0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1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2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8" name="Rectangle 40"/>
          <p:cNvSpPr>
            <a:spLocks noChangeArrowheads="1"/>
          </p:cNvSpPr>
          <p:nvPr/>
        </p:nvSpPr>
        <p:spPr bwMode="auto">
          <a:xfrm>
            <a:off x="1016000" y="3238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資訊處面臨裁減之壓力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546839" name="Picture 41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233988" y="4076700"/>
            <a:ext cx="3910012" cy="2257425"/>
            <a:chOff x="3185" y="2736"/>
            <a:chExt cx="2472" cy="1398"/>
          </a:xfrm>
        </p:grpSpPr>
        <p:sp>
          <p:nvSpPr>
            <p:cNvPr id="546845" name="Freeform 43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6" name="Line 44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7" name="Line 45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8" name="Freeform 46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9" name="Text Box 47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6850" name="Text Box 48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6851" name="Text Box 49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6852" name="Text Box 50"/>
            <p:cNvSpPr txBox="1">
              <a:spLocks noChangeArrowheads="1"/>
            </p:cNvSpPr>
            <p:nvPr/>
          </p:nvSpPr>
          <p:spPr bwMode="auto">
            <a:xfrm>
              <a:off x="3185" y="2976"/>
              <a:ext cx="76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裁員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績效差</a:t>
              </a:r>
            </a:p>
          </p:txBody>
        </p:sp>
        <p:sp>
          <p:nvSpPr>
            <p:cNvPr id="546853" name="Text Box 51"/>
            <p:cNvSpPr txBox="1">
              <a:spLocks noChangeArrowheads="1"/>
            </p:cNvSpPr>
            <p:nvPr/>
          </p:nvSpPr>
          <p:spPr bwMode="auto">
            <a:xfrm>
              <a:off x="3311" y="3360"/>
              <a:ext cx="502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效率</a:t>
              </a:r>
            </a:p>
            <a:p>
              <a:pPr algn="ctr"/>
              <a:endParaRPr lang="zh-TW" altLang="en-US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價值</a:t>
              </a:r>
            </a:p>
          </p:txBody>
        </p:sp>
        <p:sp>
          <p:nvSpPr>
            <p:cNvPr id="546854" name="Freeform 52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5" name="Freeform 53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41" name="Rectangle 54"/>
          <p:cNvSpPr>
            <a:spLocks noChangeArrowheads="1"/>
          </p:cNvSpPr>
          <p:nvPr/>
        </p:nvSpPr>
        <p:spPr bwMode="auto">
          <a:xfrm>
            <a:off x="1547813" y="3500438"/>
            <a:ext cx="107950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2" name="Rectangle 55"/>
          <p:cNvSpPr>
            <a:spLocks noChangeArrowheads="1"/>
          </p:cNvSpPr>
          <p:nvPr/>
        </p:nvSpPr>
        <p:spPr bwMode="auto">
          <a:xfrm>
            <a:off x="1547813" y="3357563"/>
            <a:ext cx="1008062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3" name="Rectangle 57"/>
          <p:cNvSpPr>
            <a:spLocks noChangeArrowheads="1"/>
          </p:cNvSpPr>
          <p:nvPr/>
        </p:nvSpPr>
        <p:spPr bwMode="auto">
          <a:xfrm>
            <a:off x="7092950" y="476250"/>
            <a:ext cx="574675" cy="223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4" name="Rectangle 58"/>
          <p:cNvSpPr>
            <a:spLocks noChangeArrowheads="1"/>
          </p:cNvSpPr>
          <p:nvPr/>
        </p:nvSpPr>
        <p:spPr bwMode="auto">
          <a:xfrm>
            <a:off x="7092950" y="765175"/>
            <a:ext cx="503238" cy="194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E9190-C5E6-481E-A724-A07FBECED7BA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47843" name="Rectangle 4098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型與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型知識？</a:t>
            </a:r>
          </a:p>
        </p:txBody>
      </p:sp>
      <p:sp>
        <p:nvSpPr>
          <p:cNvPr id="1070083" name="Text Box 4099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超越「勒戒協會」的舊框架非來自於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1070084" name="Text Box 410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4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7847" name="Rectangle 4102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4103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7869" name="Rectangle 4104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7870" name="Line 4105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7871" name="Line 4106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7849" name="Text Box 4107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7850" name="Text Box 4108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7851" name="Text Box 4109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7852" name="Text Box 4110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7853" name="Text Box 4111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7854" name="Text Box 4112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55" name="Text Box 4113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6" name="Text Box 4114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7" name="Text Box 4115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8" name="Text Box 4116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9" name="Text Box 4117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7860" name="Text Box 4118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7861" name="AutoShape 4119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2" name="Text Box 4120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7863" name="Text Box 4121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7864" name="AutoShape 4122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5" name="Rectangle 4123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7866" name="AutoShape 4124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7" name="Text Box 4125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68" name="Rectangle 4126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animBg="1" autoUpdateAnimBg="0"/>
      <p:bldP spid="10700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新的眼睛看世界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489825" cy="3881437"/>
          </a:xfrm>
        </p:spPr>
        <p:txBody>
          <a:bodyPr/>
          <a:lstStyle/>
          <a:p>
            <a:pPr eaLnBrk="1" hangingPunct="1"/>
            <a:r>
              <a:rPr lang="zh-TW" altLang="en-US" sz="2800" b="1" dirty="0" smtClean="0"/>
              <a:t>複雜的世界需要一個新的視角</a:t>
            </a:r>
            <a:endParaRPr lang="en-US" altLang="zh-TW" sz="2800" b="1" dirty="0" smtClean="0"/>
          </a:p>
          <a:p>
            <a:pPr lvl="1" eaLnBrk="1" hangingPunct="1"/>
            <a:r>
              <a:rPr lang="zh-TW" altLang="en-US" sz="2400" dirty="0" smtClean="0"/>
              <a:t>通常我們面對世界的是一個</a:t>
            </a:r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endParaRPr lang="zh-TW" altLang="en-US" sz="2400" dirty="0" smtClean="0"/>
          </a:p>
          <a:p>
            <a:pPr lvl="1" eaLnBrk="1" hangingPunct="1"/>
            <a:r>
              <a:rPr lang="zh-TW" altLang="en-US" sz="2400" dirty="0" smtClean="0"/>
              <a:t>要有能力看到整體、而非片段</a:t>
            </a:r>
            <a:endParaRPr lang="en-US" altLang="zh-TW" sz="2400" dirty="0" smtClean="0"/>
          </a:p>
          <a:p>
            <a:pPr eaLnBrk="1" hangingPunct="1"/>
            <a:r>
              <a:rPr lang="zh-TW" altLang="en-US" sz="2800" b="1" dirty="0" smtClean="0"/>
              <a:t>強調平衡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追求穩定的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狀況 </a:t>
            </a:r>
            <a:endParaRPr lang="en-US" altLang="zh-TW" sz="2800" b="1" dirty="0" smtClean="0"/>
          </a:p>
          <a:p>
            <a:pPr lvl="1" eaLnBrk="1" hangingPunct="1"/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r>
              <a:rPr lang="zh-TW" altLang="en-US" sz="2400" dirty="0" smtClean="0"/>
              <a:t>會產生輸入被不穩定放大或縮減的現象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『</a:t>
            </a:r>
            <a:r>
              <a:rPr lang="zh-TW" altLang="en-US" sz="2400" u="sng" dirty="0" smtClean="0">
                <a:solidFill>
                  <a:srgbClr val="FF0000"/>
                </a:solidFill>
                <a:sym typeface="Wingdings" pitchFamily="2" charset="2"/>
              </a:rPr>
              <a:t>蝴蝶效應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』</a:t>
            </a:r>
            <a:endParaRPr lang="en-US" altLang="zh-TW" sz="2400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TW" altLang="en-US" sz="2400" dirty="0" smtClean="0"/>
              <a:t>對變動的反應，以系統的穩定性與平衡狀態為重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zh-TW" altLang="en-US" sz="2400" dirty="0" smtClean="0">
                <a:sym typeface="Wingdings" pitchFamily="2" charset="2"/>
              </a:rPr>
              <a:t>中國</a:t>
            </a:r>
            <a:r>
              <a:rPr lang="en-US" altLang="zh-TW" sz="2400" dirty="0" smtClean="0">
                <a:sym typeface="Wingdings" pitchFamily="2" charset="2"/>
              </a:rPr>
              <a:t>『</a:t>
            </a:r>
            <a:r>
              <a:rPr lang="zh-TW" altLang="en-US" sz="2400" dirty="0" smtClean="0">
                <a:sym typeface="Wingdings" pitchFamily="2" charset="2"/>
              </a:rPr>
              <a:t>天人合一</a:t>
            </a:r>
            <a:r>
              <a:rPr lang="en-US" altLang="zh-TW" sz="2400" dirty="0" smtClean="0"/>
              <a:t>』</a:t>
            </a:r>
            <a:r>
              <a:rPr lang="zh-TW" altLang="en-US" sz="2400" dirty="0" smtClean="0">
                <a:sym typeface="Wingdings" pitchFamily="2" charset="2"/>
              </a:rPr>
              <a:t>的概念</a:t>
            </a:r>
            <a:endParaRPr lang="en-US" altLang="zh-TW" sz="2400" dirty="0" smtClean="0"/>
          </a:p>
          <a:p>
            <a:pPr lvl="1" eaLnBrk="1" hangingPunct="1"/>
            <a:r>
              <a:rPr lang="zh-TW" altLang="en-US" sz="2400" dirty="0" smtClean="0"/>
              <a:t>系統的特性由各種影響因子交互的結構決定，而非由片斷直線的因果關係決定</a:t>
            </a:r>
            <a:endParaRPr lang="en-US" altLang="zh-TW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400" dirty="0" smtClean="0"/>
          </a:p>
        </p:txBody>
      </p:sp>
      <p:sp>
        <p:nvSpPr>
          <p:cNvPr id="502788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A8813CF-F7B6-444C-9124-E74012C426AD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2790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278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EB659-E93B-424B-B153-8940C1C4D017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畢業壓力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長時間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睡眠逃避</a:t>
            </a: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畢業壓力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而心茫茫</a:t>
            </a:r>
            <a:endParaRPr lang="zh-TW" altLang="en-US" sz="16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105150" y="5241925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徹底確定未來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並加以落實</a:t>
            </a: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鬥志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86173-1BA7-4EF3-94A2-AD53D8CDD108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319542" name="Text Box 54"/>
          <p:cNvSpPr txBox="1">
            <a:spLocks noChangeArrowheads="1"/>
          </p:cNvSpPr>
          <p:nvPr/>
        </p:nvSpPr>
        <p:spPr bwMode="auto">
          <a:xfrm>
            <a:off x="6742113" y="1601788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工會的隱含目標</a:t>
            </a:r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維持對立的態度</a:t>
            </a:r>
          </a:p>
        </p:txBody>
      </p:sp>
      <p:sp>
        <p:nvSpPr>
          <p:cNvPr id="319543" name="Text Box 55"/>
          <p:cNvSpPr txBox="1">
            <a:spLocks noChangeArrowheads="1"/>
          </p:cNvSpPr>
          <p:nvPr/>
        </p:nvSpPr>
        <p:spPr bwMode="auto">
          <a:xfrm>
            <a:off x="3200400" y="30480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溝通的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開放程度</a:t>
            </a:r>
          </a:p>
        </p:txBody>
      </p:sp>
      <p:sp>
        <p:nvSpPr>
          <p:cNvPr id="319544" name="Arc 56"/>
          <p:cNvSpPr>
            <a:spLocks/>
          </p:cNvSpPr>
          <p:nvPr/>
        </p:nvSpPr>
        <p:spPr bwMode="auto">
          <a:xfrm flipH="1">
            <a:off x="6781800" y="2133600"/>
            <a:ext cx="1344613" cy="1311275"/>
          </a:xfrm>
          <a:custGeom>
            <a:avLst/>
            <a:gdLst>
              <a:gd name="T0" fmla="*/ 2147483647 w 21068"/>
              <a:gd name="T1" fmla="*/ 2147483647 h 18151"/>
              <a:gd name="T2" fmla="*/ 0 w 21068"/>
              <a:gd name="T3" fmla="*/ 2147483647 h 18151"/>
              <a:gd name="T4" fmla="*/ 2147483647 w 21068"/>
              <a:gd name="T5" fmla="*/ 0 h 18151"/>
              <a:gd name="T6" fmla="*/ 0 60000 65536"/>
              <a:gd name="T7" fmla="*/ 0 60000 65536"/>
              <a:gd name="T8" fmla="*/ 0 60000 65536"/>
              <a:gd name="T9" fmla="*/ 0 w 21068"/>
              <a:gd name="T10" fmla="*/ 0 h 18151"/>
              <a:gd name="T11" fmla="*/ 21068 w 21068"/>
              <a:gd name="T12" fmla="*/ 18151 h 18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18151" fill="none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</a:path>
              <a:path w="21068" h="18151" stroke="0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  <a:lnTo>
                  <a:pt x="2106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5" name="Text Box 57"/>
          <p:cNvSpPr txBox="1">
            <a:spLocks noChangeArrowheads="1"/>
          </p:cNvSpPr>
          <p:nvPr/>
        </p:nvSpPr>
        <p:spPr bwMode="auto">
          <a:xfrm>
            <a:off x="7848600" y="3200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46" name="Arc 58"/>
          <p:cNvSpPr>
            <a:spLocks/>
          </p:cNvSpPr>
          <p:nvPr/>
        </p:nvSpPr>
        <p:spPr bwMode="auto">
          <a:xfrm rot="10800000" flipV="1">
            <a:off x="3886200" y="2057400"/>
            <a:ext cx="2576513" cy="1219200"/>
          </a:xfrm>
          <a:custGeom>
            <a:avLst/>
            <a:gdLst>
              <a:gd name="T0" fmla="*/ 0 w 42720"/>
              <a:gd name="T1" fmla="*/ 2147483647 h 21600"/>
              <a:gd name="T2" fmla="*/ 2147483647 w 42720"/>
              <a:gd name="T3" fmla="*/ 2147483647 h 21600"/>
              <a:gd name="T4" fmla="*/ 2147483647 w 42720"/>
              <a:gd name="T5" fmla="*/ 2147483647 h 21600"/>
              <a:gd name="T6" fmla="*/ 0 60000 65536"/>
              <a:gd name="T7" fmla="*/ 0 60000 65536"/>
              <a:gd name="T8" fmla="*/ 0 60000 65536"/>
              <a:gd name="T9" fmla="*/ 0 w 42720"/>
              <a:gd name="T10" fmla="*/ 0 h 21600"/>
              <a:gd name="T11" fmla="*/ 42720 w 427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0" h="21600" fill="none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</a:path>
              <a:path w="42720" h="21600" stroke="0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  <a:lnTo>
                  <a:pt x="2124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7" name="Arc 59"/>
          <p:cNvSpPr>
            <a:spLocks/>
          </p:cNvSpPr>
          <p:nvPr/>
        </p:nvSpPr>
        <p:spPr bwMode="auto">
          <a:xfrm flipV="1">
            <a:off x="5216525" y="3657600"/>
            <a:ext cx="1173163" cy="1001713"/>
          </a:xfrm>
          <a:custGeom>
            <a:avLst/>
            <a:gdLst>
              <a:gd name="T0" fmla="*/ 2147483647 w 21156"/>
              <a:gd name="T1" fmla="*/ 0 h 17456"/>
              <a:gd name="T2" fmla="*/ 2147483647 w 21156"/>
              <a:gd name="T3" fmla="*/ 2147483647 h 17456"/>
              <a:gd name="T4" fmla="*/ 0 w 21156"/>
              <a:gd name="T5" fmla="*/ 2147483647 h 17456"/>
              <a:gd name="T6" fmla="*/ 0 60000 65536"/>
              <a:gd name="T7" fmla="*/ 0 60000 65536"/>
              <a:gd name="T8" fmla="*/ 0 60000 65536"/>
              <a:gd name="T9" fmla="*/ 0 w 21156"/>
              <a:gd name="T10" fmla="*/ 0 h 17456"/>
              <a:gd name="T11" fmla="*/ 21156 w 21156"/>
              <a:gd name="T12" fmla="*/ 17456 h 17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56" h="17456" fill="none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</a:path>
              <a:path w="21156" h="17456" stroke="0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  <a:lnTo>
                  <a:pt x="0" y="174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8" name="Text Box 60"/>
          <p:cNvSpPr txBox="1">
            <a:spLocks noChangeArrowheads="1"/>
          </p:cNvSpPr>
          <p:nvPr/>
        </p:nvSpPr>
        <p:spPr bwMode="auto">
          <a:xfrm>
            <a:off x="5791200" y="30480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對傳統工會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地位的威脅</a:t>
            </a:r>
          </a:p>
        </p:txBody>
      </p:sp>
      <p:sp>
        <p:nvSpPr>
          <p:cNvPr id="319549" name="Text Box 61"/>
          <p:cNvSpPr txBox="1">
            <a:spLocks noChangeArrowheads="1"/>
          </p:cNvSpPr>
          <p:nvPr/>
        </p:nvSpPr>
        <p:spPr bwMode="auto">
          <a:xfrm>
            <a:off x="417036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50" name="Text Box 62"/>
          <p:cNvSpPr txBox="1">
            <a:spLocks noChangeArrowheads="1"/>
          </p:cNvSpPr>
          <p:nvPr/>
        </p:nvSpPr>
        <p:spPr bwMode="auto">
          <a:xfrm>
            <a:off x="6400800" y="3810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648200" y="3200400"/>
            <a:ext cx="1066800" cy="533400"/>
            <a:chOff x="2928" y="2016"/>
            <a:chExt cx="672" cy="336"/>
          </a:xfrm>
        </p:grpSpPr>
        <p:sp>
          <p:nvSpPr>
            <p:cNvPr id="549916" name="Line 64"/>
            <p:cNvSpPr>
              <a:spLocks noChangeShapeType="1"/>
            </p:cNvSpPr>
            <p:nvPr/>
          </p:nvSpPr>
          <p:spPr bwMode="auto">
            <a:xfrm>
              <a:off x="2928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7" name="Line 65"/>
            <p:cNvSpPr>
              <a:spLocks noChangeShapeType="1"/>
            </p:cNvSpPr>
            <p:nvPr/>
          </p:nvSpPr>
          <p:spPr bwMode="auto">
            <a:xfrm>
              <a:off x="2928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8" name="Line 66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9" name="Line 67"/>
            <p:cNvSpPr>
              <a:spLocks noChangeShapeType="1"/>
            </p:cNvSpPr>
            <p:nvPr/>
          </p:nvSpPr>
          <p:spPr bwMode="auto">
            <a:xfrm>
              <a:off x="3600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0" name="AutoShape 68"/>
            <p:cNvSpPr>
              <a:spLocks noChangeArrowheads="1"/>
            </p:cNvSpPr>
            <p:nvPr/>
          </p:nvSpPr>
          <p:spPr bwMode="auto">
            <a:xfrm>
              <a:off x="3168" y="2160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1" name="Rectangle 69"/>
            <p:cNvSpPr>
              <a:spLocks noChangeArrowheads="1"/>
            </p:cNvSpPr>
            <p:nvPr/>
          </p:nvSpPr>
          <p:spPr bwMode="auto">
            <a:xfrm>
              <a:off x="297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2" name="Rectangle 70"/>
            <p:cNvSpPr>
              <a:spLocks noChangeArrowheads="1"/>
            </p:cNvSpPr>
            <p:nvPr/>
          </p:nvSpPr>
          <p:spPr bwMode="auto">
            <a:xfrm>
              <a:off x="345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9559" name="Arc 71"/>
          <p:cNvSpPr>
            <a:spLocks/>
          </p:cNvSpPr>
          <p:nvPr/>
        </p:nvSpPr>
        <p:spPr bwMode="auto">
          <a:xfrm flipV="1">
            <a:off x="3916363" y="3505200"/>
            <a:ext cx="1452562" cy="1239838"/>
          </a:xfrm>
          <a:custGeom>
            <a:avLst/>
            <a:gdLst>
              <a:gd name="T0" fmla="*/ 0 w 23510"/>
              <a:gd name="T1" fmla="*/ 2147483647 h 21600"/>
              <a:gd name="T2" fmla="*/ 2147483647 w 23510"/>
              <a:gd name="T3" fmla="*/ 2147483647 h 21600"/>
              <a:gd name="T4" fmla="*/ 2147483647 w 23510"/>
              <a:gd name="T5" fmla="*/ 2147483647 h 21600"/>
              <a:gd name="T6" fmla="*/ 0 60000 65536"/>
              <a:gd name="T7" fmla="*/ 0 60000 65536"/>
              <a:gd name="T8" fmla="*/ 0 60000 65536"/>
              <a:gd name="T9" fmla="*/ 0 w 23510"/>
              <a:gd name="T10" fmla="*/ 0 h 21600"/>
              <a:gd name="T11" fmla="*/ 23510 w 23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10" h="21600" fill="none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</a:path>
              <a:path w="23510" h="21600" stroke="0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  <a:lnTo>
                  <a:pt x="2077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5257800" y="4267200"/>
            <a:ext cx="838200" cy="838200"/>
            <a:chOff x="3312" y="2688"/>
            <a:chExt cx="528" cy="528"/>
          </a:xfrm>
        </p:grpSpPr>
        <p:sp>
          <p:nvSpPr>
            <p:cNvPr id="549913" name="Line 73"/>
            <p:cNvSpPr>
              <a:spLocks noChangeShapeType="1"/>
            </p:cNvSpPr>
            <p:nvPr/>
          </p:nvSpPr>
          <p:spPr bwMode="auto">
            <a:xfrm>
              <a:off x="331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4" name="Line 74"/>
            <p:cNvSpPr>
              <a:spLocks noChangeShapeType="1"/>
            </p:cNvSpPr>
            <p:nvPr/>
          </p:nvSpPr>
          <p:spPr bwMode="auto">
            <a:xfrm>
              <a:off x="3504" y="268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5" name="Text Box 75"/>
            <p:cNvSpPr txBox="1">
              <a:spLocks noChangeArrowheads="1"/>
            </p:cNvSpPr>
            <p:nvPr/>
          </p:nvSpPr>
          <p:spPr bwMode="auto">
            <a:xfrm rot="2400000">
              <a:off x="3312" y="278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滯延</a:t>
              </a:r>
            </a:p>
          </p:txBody>
        </p:sp>
      </p:grpSp>
      <p:sp>
        <p:nvSpPr>
          <p:cNvPr id="319564" name="Arc 76"/>
          <p:cNvSpPr>
            <a:spLocks/>
          </p:cNvSpPr>
          <p:nvPr/>
        </p:nvSpPr>
        <p:spPr bwMode="auto">
          <a:xfrm flipV="1">
            <a:off x="1066800" y="2936875"/>
            <a:ext cx="1281113" cy="1762125"/>
          </a:xfrm>
          <a:custGeom>
            <a:avLst/>
            <a:gdLst>
              <a:gd name="T0" fmla="*/ 2147483647 w 21600"/>
              <a:gd name="T1" fmla="*/ 2147483647 h 30674"/>
              <a:gd name="T2" fmla="*/ 2147483647 w 21600"/>
              <a:gd name="T3" fmla="*/ 0 h 30674"/>
              <a:gd name="T4" fmla="*/ 2147483647 w 21600"/>
              <a:gd name="T5" fmla="*/ 2147483647 h 30674"/>
              <a:gd name="T6" fmla="*/ 0 60000 65536"/>
              <a:gd name="T7" fmla="*/ 0 60000 65536"/>
              <a:gd name="T8" fmla="*/ 0 60000 65536"/>
              <a:gd name="T9" fmla="*/ 0 w 21600"/>
              <a:gd name="T10" fmla="*/ 0 h 30674"/>
              <a:gd name="T11" fmla="*/ 21600 w 21600"/>
              <a:gd name="T12" fmla="*/ 30674 h 306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74" fill="none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</a:path>
              <a:path w="21600" h="30674" stroke="0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  <a:lnTo>
                  <a:pt x="21600" y="180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5" name="Arc 77"/>
          <p:cNvSpPr>
            <a:spLocks/>
          </p:cNvSpPr>
          <p:nvPr/>
        </p:nvSpPr>
        <p:spPr bwMode="auto">
          <a:xfrm rot="10800000" flipV="1">
            <a:off x="1506538" y="2057400"/>
            <a:ext cx="2228850" cy="1447800"/>
          </a:xfrm>
          <a:custGeom>
            <a:avLst/>
            <a:gdLst>
              <a:gd name="T0" fmla="*/ 0 w 36729"/>
              <a:gd name="T1" fmla="*/ 2147483647 h 21600"/>
              <a:gd name="T2" fmla="*/ 2147483647 w 36729"/>
              <a:gd name="T3" fmla="*/ 2147483647 h 21600"/>
              <a:gd name="T4" fmla="*/ 2147483647 w 36729"/>
              <a:gd name="T5" fmla="*/ 2147483647 h 21600"/>
              <a:gd name="T6" fmla="*/ 0 60000 65536"/>
              <a:gd name="T7" fmla="*/ 0 60000 65536"/>
              <a:gd name="T8" fmla="*/ 0 60000 65536"/>
              <a:gd name="T9" fmla="*/ 0 w 36729"/>
              <a:gd name="T10" fmla="*/ 0 h 21600"/>
              <a:gd name="T11" fmla="*/ 36729 w 36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29" h="21600" fill="none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</a:path>
              <a:path w="36729" h="21600" stroke="0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  <a:lnTo>
                  <a:pt x="207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6" name="Text Box 78"/>
          <p:cNvSpPr txBox="1">
            <a:spLocks noChangeArrowheads="1"/>
          </p:cNvSpPr>
          <p:nvPr/>
        </p:nvSpPr>
        <p:spPr bwMode="auto">
          <a:xfrm>
            <a:off x="8382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品管圈活動</a:t>
            </a:r>
          </a:p>
        </p:txBody>
      </p:sp>
      <p:sp>
        <p:nvSpPr>
          <p:cNvPr id="319567" name="Text Box 79"/>
          <p:cNvSpPr txBox="1">
            <a:spLocks noChangeArrowheads="1"/>
          </p:cNvSpPr>
          <p:nvPr/>
        </p:nvSpPr>
        <p:spPr bwMode="auto">
          <a:xfrm>
            <a:off x="7620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8" name="Text Box 80"/>
          <p:cNvSpPr txBox="1">
            <a:spLocks noChangeArrowheads="1"/>
          </p:cNvSpPr>
          <p:nvPr/>
        </p:nvSpPr>
        <p:spPr bwMode="auto">
          <a:xfrm>
            <a:off x="290671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9" name="Arc 81"/>
          <p:cNvSpPr>
            <a:spLocks/>
          </p:cNvSpPr>
          <p:nvPr/>
        </p:nvSpPr>
        <p:spPr bwMode="auto">
          <a:xfrm flipV="1">
            <a:off x="2320925" y="3733800"/>
            <a:ext cx="1336675" cy="858838"/>
          </a:xfrm>
          <a:custGeom>
            <a:avLst/>
            <a:gdLst>
              <a:gd name="T0" fmla="*/ 2147483647 w 21472"/>
              <a:gd name="T1" fmla="*/ 0 h 14949"/>
              <a:gd name="T2" fmla="*/ 2147483647 w 21472"/>
              <a:gd name="T3" fmla="*/ 2147483647 h 14949"/>
              <a:gd name="T4" fmla="*/ 0 w 21472"/>
              <a:gd name="T5" fmla="*/ 2147483647 h 14949"/>
              <a:gd name="T6" fmla="*/ 0 60000 65536"/>
              <a:gd name="T7" fmla="*/ 0 60000 65536"/>
              <a:gd name="T8" fmla="*/ 0 60000 65536"/>
              <a:gd name="T9" fmla="*/ 0 w 21472"/>
              <a:gd name="T10" fmla="*/ 0 h 14949"/>
              <a:gd name="T11" fmla="*/ 21472 w 21472"/>
              <a:gd name="T12" fmla="*/ 14949 h 14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2" h="14949" fill="none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</a:path>
              <a:path w="21472" h="14949" stroke="0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  <a:lnTo>
                  <a:pt x="0" y="149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70" name="Text Box 82"/>
          <p:cNvSpPr txBox="1">
            <a:spLocks noChangeArrowheads="1"/>
          </p:cNvSpPr>
          <p:nvPr/>
        </p:nvSpPr>
        <p:spPr bwMode="auto">
          <a:xfrm>
            <a:off x="3429000" y="4191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71" name="Text Box 83"/>
          <p:cNvSpPr txBox="1">
            <a:spLocks noChangeArrowheads="1"/>
          </p:cNvSpPr>
          <p:nvPr/>
        </p:nvSpPr>
        <p:spPr bwMode="auto">
          <a:xfrm>
            <a:off x="1524000" y="42672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改善解決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問題的能力</a:t>
            </a:r>
          </a:p>
        </p:txBody>
      </p:sp>
      <p:sp>
        <p:nvSpPr>
          <p:cNvPr id="319572" name="Rectangle 8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美國品管圈為何失敗？</a:t>
            </a:r>
            <a:endParaRPr lang="zh-TW" altLang="zh-TW" smtClean="0">
              <a:latin typeface="標楷體" pitchFamily="65" charset="-120"/>
            </a:endParaRPr>
          </a:p>
        </p:txBody>
      </p:sp>
      <p:pic>
        <p:nvPicPr>
          <p:cNvPr id="319574" name="Picture 86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004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42" grpId="0" autoUpdateAnimBg="0"/>
      <p:bldP spid="319543" grpId="0" autoUpdateAnimBg="0"/>
      <p:bldP spid="319544" grpId="0" animBg="1"/>
      <p:bldP spid="319545" grpId="0" autoUpdateAnimBg="0"/>
      <p:bldP spid="319546" grpId="0" animBg="1"/>
      <p:bldP spid="319547" grpId="0" animBg="1"/>
      <p:bldP spid="319548" grpId="0" autoUpdateAnimBg="0"/>
      <p:bldP spid="319549" grpId="0" autoUpdateAnimBg="0"/>
      <p:bldP spid="319550" grpId="0" autoUpdateAnimBg="0"/>
      <p:bldP spid="319559" grpId="0" animBg="1"/>
      <p:bldP spid="319564" grpId="0" animBg="1"/>
      <p:bldP spid="319565" grpId="0" animBg="1"/>
      <p:bldP spid="319566" grpId="0" autoUpdateAnimBg="0"/>
      <p:bldP spid="319567" grpId="0" autoUpdateAnimBg="0"/>
      <p:bldP spid="319568" grpId="0" autoUpdateAnimBg="0"/>
      <p:bldP spid="319569" grpId="0" animBg="1"/>
      <p:bldP spid="319570" grpId="0" autoUpdateAnimBg="0"/>
      <p:bldP spid="31957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E4CBC-CF98-4590-AED7-052AF9904332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0561" name="Text Box 49"/>
          <p:cNvSpPr txBox="1">
            <a:spLocks noChangeArrowheads="1"/>
          </p:cNvSpPr>
          <p:nvPr/>
        </p:nvSpPr>
        <p:spPr bwMode="auto">
          <a:xfrm>
            <a:off x="415925" y="1625600"/>
            <a:ext cx="82438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超越「品管圈」的舊框架非來自於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0562" name="Text Box 5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0919" name="Rectangle 80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0941" name="Rectangle 82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0942" name="Line 8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0943" name="Line 84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0921" name="Text Box 85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0922" name="Text Box 86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0923" name="Text Box 87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0924" name="Text Box 88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0925" name="Text Box 89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0926" name="Text Box 90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27" name="Text Box 91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8" name="Text Box 92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9" name="Text Box 93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0" name="Text Box 94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1" name="Text Box 95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0932" name="Text Box 96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0933" name="AutoShape 97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4" name="Text Box 98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0935" name="Text Box 99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0936" name="AutoShape 100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7" name="Rectangle 101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0938" name="AutoShape 102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9" name="Text Box 103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40" name="Rectangle 104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61" grpId="0" animBg="1" autoUpdateAnimBg="0"/>
      <p:bldP spid="32056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552000" name="Freeform 103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001" name="Freeform 104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國民黨改革為何失敗？</a:t>
            </a:r>
            <a:endParaRPr lang="zh-TW" altLang="en-US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687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短期而言，現象解似暫時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解除危機，長期而言，國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民黨與民意卻漸行漸遠，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危機仍愈來愈加深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 止渴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870200" cy="1357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國民黨越沉溺於黑金綁樁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的現象解，文化革新的根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本解就離的越遠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    末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B34A3-E058-496B-9201-FCA37C69E918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超越「國民黨改革」的舊框架非來自於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2967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2989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2990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2991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2969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2970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2971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2972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2973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2974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75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6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7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8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9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2980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2981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2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2983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2984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5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2986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7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88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23" grpId="0" animBg="1" autoUpdateAnimBg="0"/>
      <p:bldP spid="33692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C7EC5-DBB5-496D-87C5-14CA041977B1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568323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4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明日報不堪虧損連連，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日宣佈終止營運。</a:t>
            </a:r>
          </a:p>
        </p:txBody>
      </p:sp>
      <p:sp>
        <p:nvSpPr>
          <p:cNvPr id="568347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超越「明日報」經營的舊框架非來自於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568348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3992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4014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4015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4016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3994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3995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3996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3997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3998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3999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00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1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2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3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4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4005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4006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07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4008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4009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0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4011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2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13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autoUpdateAnimBg="0"/>
      <p:bldP spid="568347" grpId="0" animBg="1" autoUpdateAnimBg="0"/>
      <p:bldP spid="56834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5B40D-0B28-4D2D-BF14-864BF4680FB3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hlink"/>
                </a:solidFill>
              </a:rPr>
              <a:t>台灣米酒走到配銷末途之歷程</a:t>
            </a:r>
          </a:p>
        </p:txBody>
      </p:sp>
      <p:sp>
        <p:nvSpPr>
          <p:cNvPr id="555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991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9450" y="990600"/>
            <a:ext cx="1447800" cy="1333500"/>
            <a:chOff x="1488" y="672"/>
            <a:chExt cx="912" cy="744"/>
          </a:xfrm>
        </p:grpSpPr>
        <p:sp>
          <p:nvSpPr>
            <p:cNvPr id="555161" name="Rectangle 5"/>
            <p:cNvSpPr>
              <a:spLocks noChangeArrowheads="1"/>
            </p:cNvSpPr>
            <p:nvPr/>
          </p:nvSpPr>
          <p:spPr bwMode="auto">
            <a:xfrm>
              <a:off x="1488" y="67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rgbClr val="FFFF00"/>
                  </a:solidFill>
                  <a:latin typeface="Times New Roman" pitchFamily="18" charset="0"/>
                </a:rPr>
                <a:t>W.T.O. </a:t>
              </a: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入關</a:t>
              </a:r>
            </a:p>
          </p:txBody>
        </p:sp>
        <p:cxnSp>
          <p:nvCxnSpPr>
            <p:cNvPr id="555162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1968" y="1056"/>
              <a:ext cx="408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68650" y="1752600"/>
            <a:ext cx="2209800" cy="838200"/>
            <a:chOff x="1680" y="1440"/>
            <a:chExt cx="1392" cy="528"/>
          </a:xfrm>
        </p:grpSpPr>
        <p:sp>
          <p:nvSpPr>
            <p:cNvPr id="555156" name="Rectangle 8"/>
            <p:cNvSpPr>
              <a:spLocks noChangeArrowheads="1"/>
            </p:cNvSpPr>
            <p:nvPr/>
          </p:nvSpPr>
          <p:spPr bwMode="auto">
            <a:xfrm>
              <a:off x="1800" y="1660"/>
              <a:ext cx="9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菸酒價差調幅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80" y="1632"/>
              <a:ext cx="96" cy="88"/>
              <a:chOff x="1680" y="1488"/>
              <a:chExt cx="96" cy="96"/>
            </a:xfrm>
          </p:grpSpPr>
          <p:sp>
            <p:nvSpPr>
              <p:cNvPr id="555159" name="Line 10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60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8" name="AutoShape 12"/>
            <p:cNvCxnSpPr>
              <a:cxnSpLocks noChangeShapeType="1"/>
            </p:cNvCxnSpPr>
            <p:nvPr/>
          </p:nvCxnSpPr>
          <p:spPr bwMode="auto">
            <a:xfrm flipV="1">
              <a:off x="2712" y="1440"/>
              <a:ext cx="360" cy="37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73650" y="1219200"/>
            <a:ext cx="1790700" cy="990600"/>
            <a:chOff x="2880" y="1104"/>
            <a:chExt cx="1128" cy="624"/>
          </a:xfrm>
        </p:grpSpPr>
        <p:sp>
          <p:nvSpPr>
            <p:cNvPr id="555151" name="Rectangle 14"/>
            <p:cNvSpPr>
              <a:spLocks noChangeArrowheads="1"/>
            </p:cNvSpPr>
            <p:nvPr/>
          </p:nvSpPr>
          <p:spPr bwMode="auto">
            <a:xfrm>
              <a:off x="2928" y="1104"/>
              <a:ext cx="9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民眾預期心理</a:t>
              </a: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880" y="1440"/>
              <a:ext cx="96" cy="96"/>
              <a:chOff x="1536" y="3840"/>
              <a:chExt cx="96" cy="96"/>
            </a:xfrm>
          </p:grpSpPr>
          <p:sp>
            <p:nvSpPr>
              <p:cNvPr id="555154" name="Line 1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55" name="Line 1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3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3630" y="1351"/>
              <a:ext cx="343" cy="412"/>
            </a:xfrm>
            <a:prstGeom prst="curvedConnector3">
              <a:avLst>
                <a:gd name="adj1" fmla="val 58019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35650" y="2057400"/>
            <a:ext cx="1828800" cy="1104900"/>
            <a:chOff x="4224" y="1512"/>
            <a:chExt cx="1152" cy="696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224" y="1584"/>
              <a:ext cx="1152" cy="624"/>
              <a:chOff x="4224" y="1584"/>
              <a:chExt cx="1152" cy="624"/>
            </a:xfrm>
          </p:grpSpPr>
          <p:cxnSp>
            <p:nvCxnSpPr>
              <p:cNvPr id="555149" name="AutoShape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4224" y="1776"/>
                <a:ext cx="240" cy="432"/>
              </a:xfrm>
              <a:prstGeom prst="curvedConnector2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55150" name="Rectangle 22"/>
              <p:cNvSpPr>
                <a:spLocks noChangeArrowheads="1"/>
              </p:cNvSpPr>
              <p:nvPr/>
            </p:nvSpPr>
            <p:spPr bwMode="auto">
              <a:xfrm>
                <a:off x="4464" y="1584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紅標米酒搶購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944" y="1512"/>
              <a:ext cx="96" cy="96"/>
              <a:chOff x="1536" y="3840"/>
              <a:chExt cx="96" cy="96"/>
            </a:xfrm>
          </p:grpSpPr>
          <p:sp>
            <p:nvSpPr>
              <p:cNvPr id="555147" name="Line 24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48" name="Line 25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845050" y="2971800"/>
            <a:ext cx="1730375" cy="1181100"/>
            <a:chOff x="3662" y="2088"/>
            <a:chExt cx="1090" cy="744"/>
          </a:xfrm>
        </p:grpSpPr>
        <p:cxnSp>
          <p:nvCxnSpPr>
            <p:cNvPr id="555139" name="AutoShape 27"/>
            <p:cNvCxnSpPr>
              <a:cxnSpLocks noChangeShapeType="1"/>
            </p:cNvCxnSpPr>
            <p:nvPr/>
          </p:nvCxnSpPr>
          <p:spPr bwMode="auto">
            <a:xfrm rot="5400000">
              <a:off x="3653" y="2546"/>
              <a:ext cx="295" cy="278"/>
            </a:xfrm>
            <a:prstGeom prst="curvedConnector3">
              <a:avLst>
                <a:gd name="adj1" fmla="val 59324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840" y="2088"/>
              <a:ext cx="912" cy="456"/>
              <a:chOff x="3840" y="2088"/>
              <a:chExt cx="912" cy="456"/>
            </a:xfrm>
          </p:grpSpPr>
          <p:sp>
            <p:nvSpPr>
              <p:cNvPr id="555141" name="Rectangle 29"/>
              <p:cNvSpPr>
                <a:spLocks noChangeArrowheads="1"/>
              </p:cNvSpPr>
              <p:nvPr/>
            </p:nvSpPr>
            <p:spPr bwMode="auto">
              <a:xfrm>
                <a:off x="3840" y="2208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私自囤積現象</a:t>
                </a:r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4344" y="2088"/>
                <a:ext cx="96" cy="96"/>
                <a:chOff x="1536" y="3840"/>
                <a:chExt cx="96" cy="96"/>
              </a:xfrm>
            </p:grpSpPr>
            <p:sp>
              <p:nvSpPr>
                <p:cNvPr id="555143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388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555144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4235450" y="4038600"/>
            <a:ext cx="1638300" cy="952500"/>
            <a:chOff x="2352" y="2880"/>
            <a:chExt cx="1032" cy="600"/>
          </a:xfrm>
        </p:grpSpPr>
        <p:sp>
          <p:nvSpPr>
            <p:cNvPr id="555134" name="Rectangle 34"/>
            <p:cNvSpPr>
              <a:spLocks noChangeArrowheads="1"/>
            </p:cNvSpPr>
            <p:nvPr/>
          </p:nvSpPr>
          <p:spPr bwMode="auto">
            <a:xfrm>
              <a:off x="235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市場數量大減</a:t>
              </a:r>
            </a:p>
          </p:txBody>
        </p: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>
              <a:off x="2880" y="2880"/>
              <a:ext cx="96" cy="96"/>
              <a:chOff x="1536" y="3840"/>
              <a:chExt cx="96" cy="96"/>
            </a:xfrm>
          </p:grpSpPr>
          <p:sp>
            <p:nvSpPr>
              <p:cNvPr id="555137" name="Line 3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8" name="Line 3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36" name="AutoShape 38"/>
            <p:cNvCxnSpPr>
              <a:cxnSpLocks noChangeShapeType="1"/>
              <a:stCxn id="555134" idx="3"/>
            </p:cNvCxnSpPr>
            <p:nvPr/>
          </p:nvCxnSpPr>
          <p:spPr bwMode="auto">
            <a:xfrm>
              <a:off x="3264" y="3096"/>
              <a:ext cx="120" cy="38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3625850" y="4876800"/>
            <a:ext cx="3009900" cy="573088"/>
            <a:chOff x="2616" y="3336"/>
            <a:chExt cx="1896" cy="361"/>
          </a:xfrm>
        </p:grpSpPr>
        <p:cxnSp>
          <p:nvCxnSpPr>
            <p:cNvPr id="555129" name="AutoShape 40"/>
            <p:cNvCxnSpPr>
              <a:cxnSpLocks noChangeShapeType="1"/>
            </p:cNvCxnSpPr>
            <p:nvPr/>
          </p:nvCxnSpPr>
          <p:spPr bwMode="auto">
            <a:xfrm rot="5400000">
              <a:off x="3335" y="2977"/>
              <a:ext cx="1" cy="1440"/>
            </a:xfrm>
            <a:prstGeom prst="curvedConnector3">
              <a:avLst>
                <a:gd name="adj1" fmla="val 14400005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30" name="Rectangle 41"/>
            <p:cNvSpPr>
              <a:spLocks noChangeArrowheads="1"/>
            </p:cNvSpPr>
            <p:nvPr/>
          </p:nvSpPr>
          <p:spPr bwMode="auto">
            <a:xfrm>
              <a:off x="360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供需市場失調</a:t>
              </a:r>
            </a:p>
          </p:txBody>
        </p: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4128" y="3336"/>
              <a:ext cx="96" cy="96"/>
              <a:chOff x="1536" y="3840"/>
              <a:chExt cx="96" cy="96"/>
            </a:xfrm>
          </p:grpSpPr>
          <p:sp>
            <p:nvSpPr>
              <p:cNvPr id="555132" name="Line 43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3" name="Line 44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2787650" y="4495800"/>
            <a:ext cx="1447800" cy="1143000"/>
            <a:chOff x="2160" y="3120"/>
            <a:chExt cx="912" cy="720"/>
          </a:xfrm>
        </p:grpSpPr>
        <p:sp>
          <p:nvSpPr>
            <p:cNvPr id="555124" name="Rectangle 46"/>
            <p:cNvSpPr>
              <a:spLocks noChangeArrowheads="1"/>
            </p:cNvSpPr>
            <p:nvPr/>
          </p:nvSpPr>
          <p:spPr bwMode="auto">
            <a:xfrm>
              <a:off x="216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大量生產米酒</a:t>
              </a:r>
            </a:p>
          </p:txBody>
        </p:sp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2544" y="3744"/>
              <a:ext cx="96" cy="96"/>
              <a:chOff x="1536" y="3840"/>
              <a:chExt cx="96" cy="96"/>
            </a:xfrm>
          </p:grpSpPr>
          <p:sp>
            <p:nvSpPr>
              <p:cNvPr id="555127" name="Line 4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28" name="Line 4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26" name="AutoShape 50"/>
            <p:cNvCxnSpPr>
              <a:cxnSpLocks noChangeShapeType="1"/>
            </p:cNvCxnSpPr>
            <p:nvPr/>
          </p:nvCxnSpPr>
          <p:spPr bwMode="auto">
            <a:xfrm rot="-5400000">
              <a:off x="2700" y="3036"/>
              <a:ext cx="240" cy="40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4540250" y="4800600"/>
            <a:ext cx="685800" cy="228600"/>
            <a:chOff x="576" y="2784"/>
            <a:chExt cx="672" cy="288"/>
          </a:xfrm>
        </p:grpSpPr>
        <p:sp>
          <p:nvSpPr>
            <p:cNvPr id="555120" name="AutoShape 52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1" name="Line 53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22" name="Rectangle 54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3" name="Rectangle 55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6"/>
          <p:cNvGrpSpPr>
            <a:grpSpLocks/>
          </p:cNvGrpSpPr>
          <p:nvPr/>
        </p:nvGrpSpPr>
        <p:grpSpPr bwMode="auto">
          <a:xfrm>
            <a:off x="6673850" y="3276600"/>
            <a:ext cx="1752600" cy="1943100"/>
            <a:chOff x="3888" y="2400"/>
            <a:chExt cx="1104" cy="1224"/>
          </a:xfrm>
        </p:grpSpPr>
        <p:sp>
          <p:nvSpPr>
            <p:cNvPr id="555118" name="Rectangle 57"/>
            <p:cNvSpPr>
              <a:spLocks noChangeArrowheads="1"/>
            </p:cNvSpPr>
            <p:nvPr/>
          </p:nvSpPr>
          <p:spPr bwMode="auto">
            <a:xfrm>
              <a:off x="4224" y="2400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米酒限量購買</a:t>
              </a:r>
            </a:p>
          </p:txBody>
        </p:sp>
        <p:cxnSp>
          <p:nvCxnSpPr>
            <p:cNvPr id="555119" name="AutoShape 58"/>
            <p:cNvCxnSpPr>
              <a:cxnSpLocks noChangeShapeType="1"/>
            </p:cNvCxnSpPr>
            <p:nvPr/>
          </p:nvCxnSpPr>
          <p:spPr bwMode="auto">
            <a:xfrm flipV="1">
              <a:off x="3888" y="2736"/>
              <a:ext cx="864" cy="88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8197850" y="3810000"/>
            <a:ext cx="152400" cy="152400"/>
            <a:chOff x="1536" y="3840"/>
            <a:chExt cx="96" cy="96"/>
          </a:xfrm>
        </p:grpSpPr>
        <p:sp>
          <p:nvSpPr>
            <p:cNvPr id="555116" name="Line 60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7" name="Line 61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6445250" y="2819400"/>
            <a:ext cx="685800" cy="228600"/>
            <a:chOff x="576" y="2784"/>
            <a:chExt cx="672" cy="288"/>
          </a:xfrm>
        </p:grpSpPr>
        <p:sp>
          <p:nvSpPr>
            <p:cNvPr id="555112" name="AutoShape 63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3" name="Line 64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4" name="Rectangle 65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5" name="Rectangle 66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67"/>
          <p:cNvGrpSpPr>
            <a:grpSpLocks/>
          </p:cNvGrpSpPr>
          <p:nvPr/>
        </p:nvGrpSpPr>
        <p:grpSpPr bwMode="auto">
          <a:xfrm>
            <a:off x="6978650" y="4495800"/>
            <a:ext cx="152400" cy="152400"/>
            <a:chOff x="1536" y="3840"/>
            <a:chExt cx="96" cy="96"/>
          </a:xfrm>
        </p:grpSpPr>
        <p:sp>
          <p:nvSpPr>
            <p:cNvPr id="555110" name="Line 68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1" name="Line 69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369050" y="3962400"/>
            <a:ext cx="1447800" cy="1066800"/>
            <a:chOff x="3696" y="2832"/>
            <a:chExt cx="912" cy="672"/>
          </a:xfrm>
        </p:grpSpPr>
        <p:cxnSp>
          <p:nvCxnSpPr>
            <p:cNvPr id="555108" name="AutoShape 71"/>
            <p:cNvCxnSpPr>
              <a:cxnSpLocks noChangeShapeType="1"/>
            </p:cNvCxnSpPr>
            <p:nvPr/>
          </p:nvCxnSpPr>
          <p:spPr bwMode="auto">
            <a:xfrm flipV="1">
              <a:off x="3840" y="3168"/>
              <a:ext cx="408" cy="33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9" name="Rectangle 72"/>
            <p:cNvSpPr>
              <a:spLocks noChangeArrowheads="1"/>
            </p:cNvSpPr>
            <p:nvPr/>
          </p:nvSpPr>
          <p:spPr bwMode="auto">
            <a:xfrm>
              <a:off x="3696" y="283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米酒限量配售</a:t>
              </a: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575425" y="3429000"/>
            <a:ext cx="746125" cy="609600"/>
            <a:chOff x="3826" y="2496"/>
            <a:chExt cx="470" cy="384"/>
          </a:xfrm>
        </p:grpSpPr>
        <p:cxnSp>
          <p:nvCxnSpPr>
            <p:cNvPr id="555106" name="AutoShape 74"/>
            <p:cNvCxnSpPr>
              <a:cxnSpLocks noChangeShapeType="1"/>
              <a:endCxn id="555141" idx="3"/>
            </p:cNvCxnSpPr>
            <p:nvPr/>
          </p:nvCxnSpPr>
          <p:spPr bwMode="auto">
            <a:xfrm rot="10800000">
              <a:off x="3826" y="2496"/>
              <a:ext cx="470" cy="3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7" name="Line 75"/>
            <p:cNvSpPr>
              <a:spLocks noChangeShapeType="1"/>
            </p:cNvSpPr>
            <p:nvPr/>
          </p:nvSpPr>
          <p:spPr bwMode="auto">
            <a:xfrm>
              <a:off x="3840" y="2640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759450" y="3733800"/>
            <a:ext cx="685800" cy="228600"/>
            <a:chOff x="576" y="2784"/>
            <a:chExt cx="672" cy="288"/>
          </a:xfrm>
        </p:grpSpPr>
        <p:sp>
          <p:nvSpPr>
            <p:cNvPr id="555102" name="AutoShape 77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3" name="Line 78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04" name="Rectangle 79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5" name="Rectangle 80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1492250" y="4648200"/>
            <a:ext cx="1447800" cy="1333500"/>
            <a:chOff x="1680" y="3336"/>
            <a:chExt cx="912" cy="840"/>
          </a:xfrm>
        </p:grpSpPr>
        <p:sp>
          <p:nvSpPr>
            <p:cNvPr id="555100" name="Rectangle 82"/>
            <p:cNvSpPr>
              <a:spLocks noChangeArrowheads="1"/>
            </p:cNvSpPr>
            <p:nvPr/>
          </p:nvSpPr>
          <p:spPr bwMode="auto">
            <a:xfrm>
              <a:off x="1680" y="384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政治、經濟不穩定</a:t>
              </a:r>
            </a:p>
          </p:txBody>
        </p:sp>
        <p:cxnSp>
          <p:nvCxnSpPr>
            <p:cNvPr id="555101" name="AutoShape 83"/>
            <p:cNvCxnSpPr>
              <a:cxnSpLocks noChangeShapeType="1"/>
            </p:cNvCxnSpPr>
            <p:nvPr/>
          </p:nvCxnSpPr>
          <p:spPr bwMode="auto">
            <a:xfrm rot="5400000" flipH="1">
              <a:off x="1728" y="3432"/>
              <a:ext cx="504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806450" y="3352800"/>
            <a:ext cx="2476500" cy="1371600"/>
            <a:chOff x="192" y="2448"/>
            <a:chExt cx="1560" cy="864"/>
          </a:xfrm>
        </p:grpSpPr>
        <p:sp>
          <p:nvSpPr>
            <p:cNvPr id="555095" name="Rectangle 85"/>
            <p:cNvSpPr>
              <a:spLocks noChangeArrowheads="1"/>
            </p:cNvSpPr>
            <p:nvPr/>
          </p:nvSpPr>
          <p:spPr bwMode="auto">
            <a:xfrm>
              <a:off x="19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國內經濟紛亂</a:t>
              </a:r>
            </a:p>
          </p:txBody>
        </p:sp>
        <p:grpSp>
          <p:nvGrpSpPr>
            <p:cNvPr id="29" name="Group 86"/>
            <p:cNvGrpSpPr>
              <a:grpSpLocks/>
            </p:cNvGrpSpPr>
            <p:nvPr/>
          </p:nvGrpSpPr>
          <p:grpSpPr bwMode="auto">
            <a:xfrm>
              <a:off x="960" y="3216"/>
              <a:ext cx="96" cy="96"/>
              <a:chOff x="1536" y="3840"/>
              <a:chExt cx="96" cy="96"/>
            </a:xfrm>
          </p:grpSpPr>
          <p:sp>
            <p:nvSpPr>
              <p:cNvPr id="555098" name="Line 8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99" name="Line 8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097" name="AutoShape 89"/>
            <p:cNvCxnSpPr>
              <a:cxnSpLocks noChangeShapeType="1"/>
            </p:cNvCxnSpPr>
            <p:nvPr/>
          </p:nvCxnSpPr>
          <p:spPr bwMode="auto">
            <a:xfrm flipV="1">
              <a:off x="960" y="2448"/>
              <a:ext cx="792" cy="57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1568450" y="3200400"/>
            <a:ext cx="685800" cy="228600"/>
            <a:chOff x="576" y="2784"/>
            <a:chExt cx="672" cy="288"/>
          </a:xfrm>
        </p:grpSpPr>
        <p:sp>
          <p:nvSpPr>
            <p:cNvPr id="555091" name="AutoShape 91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2" name="Line 92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93" name="Rectangle 93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4" name="Rectangle 94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59" name="Rectangle 95"/>
          <p:cNvSpPr>
            <a:spLocks noChangeArrowheads="1"/>
          </p:cNvSpPr>
          <p:nvPr/>
        </p:nvSpPr>
        <p:spPr bwMode="auto">
          <a:xfrm>
            <a:off x="1111250" y="1752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Times New Roman" pitchFamily="18" charset="0"/>
              </a:rPr>
              <a:t>菸酒公賣利益獨佔</a:t>
            </a:r>
          </a:p>
        </p:txBody>
      </p:sp>
      <p:grpSp>
        <p:nvGrpSpPr>
          <p:cNvPr id="31" name="Group 96"/>
          <p:cNvGrpSpPr>
            <a:grpSpLocks/>
          </p:cNvGrpSpPr>
          <p:nvPr/>
        </p:nvGrpSpPr>
        <p:grpSpPr bwMode="auto">
          <a:xfrm>
            <a:off x="1720850" y="1371600"/>
            <a:ext cx="609600" cy="495300"/>
            <a:chOff x="768" y="1200"/>
            <a:chExt cx="384" cy="312"/>
          </a:xfrm>
        </p:grpSpPr>
        <p:sp>
          <p:nvSpPr>
            <p:cNvPr id="555089" name="Line 97"/>
            <p:cNvSpPr>
              <a:spLocks noChangeShapeType="1"/>
            </p:cNvSpPr>
            <p:nvPr/>
          </p:nvSpPr>
          <p:spPr bwMode="auto">
            <a:xfrm>
              <a:off x="768" y="14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cxnSp>
          <p:nvCxnSpPr>
            <p:cNvPr id="555090" name="AutoShape 98"/>
            <p:cNvCxnSpPr>
              <a:cxnSpLocks noChangeShapeType="1"/>
            </p:cNvCxnSpPr>
            <p:nvPr/>
          </p:nvCxnSpPr>
          <p:spPr bwMode="auto">
            <a:xfrm rot="10800000" flipV="1">
              <a:off x="936" y="1200"/>
              <a:ext cx="216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55008" name="Group 99"/>
          <p:cNvGrpSpPr>
            <a:grpSpLocks/>
          </p:cNvGrpSpPr>
          <p:nvPr/>
        </p:nvGrpSpPr>
        <p:grpSpPr bwMode="auto">
          <a:xfrm>
            <a:off x="3473450" y="4038600"/>
            <a:ext cx="685800" cy="228600"/>
            <a:chOff x="576" y="2784"/>
            <a:chExt cx="672" cy="288"/>
          </a:xfrm>
        </p:grpSpPr>
        <p:sp>
          <p:nvSpPr>
            <p:cNvPr id="555085" name="AutoShape 100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6" name="Line 101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87" name="Rectangle 102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8" name="Rectangle 103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68" name="Oval 104"/>
          <p:cNvSpPr>
            <a:spLocks noChangeArrowheads="1"/>
          </p:cNvSpPr>
          <p:nvPr/>
        </p:nvSpPr>
        <p:spPr bwMode="auto">
          <a:xfrm>
            <a:off x="5073650" y="1143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69" name="Oval 105"/>
          <p:cNvSpPr>
            <a:spLocks noChangeArrowheads="1"/>
          </p:cNvSpPr>
          <p:nvPr/>
        </p:nvSpPr>
        <p:spPr bwMode="auto">
          <a:xfrm>
            <a:off x="5073650" y="3048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0" name="Oval 106"/>
          <p:cNvSpPr>
            <a:spLocks noChangeArrowheads="1"/>
          </p:cNvSpPr>
          <p:nvPr/>
        </p:nvSpPr>
        <p:spPr bwMode="auto">
          <a:xfrm>
            <a:off x="2863850" y="2819400"/>
            <a:ext cx="2286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1" name="Oval 107"/>
          <p:cNvSpPr>
            <a:spLocks noChangeArrowheads="1"/>
          </p:cNvSpPr>
          <p:nvPr/>
        </p:nvSpPr>
        <p:spPr bwMode="auto">
          <a:xfrm>
            <a:off x="1263650" y="5410200"/>
            <a:ext cx="20574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55009" name="Group 108"/>
          <p:cNvGrpSpPr>
            <a:grpSpLocks/>
          </p:cNvGrpSpPr>
          <p:nvPr/>
        </p:nvGrpSpPr>
        <p:grpSpPr bwMode="auto">
          <a:xfrm>
            <a:off x="3321050" y="1676400"/>
            <a:ext cx="2667000" cy="1933575"/>
            <a:chOff x="1776" y="1392"/>
            <a:chExt cx="1680" cy="1218"/>
          </a:xfrm>
        </p:grpSpPr>
        <p:sp>
          <p:nvSpPr>
            <p:cNvPr id="555080" name="Rectangle 109"/>
            <p:cNvSpPr>
              <a:spLocks noChangeArrowheads="1"/>
            </p:cNvSpPr>
            <p:nvPr/>
          </p:nvSpPr>
          <p:spPr bwMode="auto">
            <a:xfrm>
              <a:off x="1776" y="2224"/>
              <a:ext cx="7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擬定政策與因應措施</a:t>
              </a:r>
            </a:p>
          </p:txBody>
        </p:sp>
        <p:cxnSp>
          <p:nvCxnSpPr>
            <p:cNvPr id="555081" name="AutoShape 110"/>
            <p:cNvCxnSpPr>
              <a:cxnSpLocks noChangeShapeType="1"/>
            </p:cNvCxnSpPr>
            <p:nvPr/>
          </p:nvCxnSpPr>
          <p:spPr bwMode="auto">
            <a:xfrm flipV="1">
              <a:off x="2718" y="1392"/>
              <a:ext cx="738" cy="915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0" name="Group 111"/>
            <p:cNvGrpSpPr>
              <a:grpSpLocks/>
            </p:cNvGrpSpPr>
            <p:nvPr/>
          </p:nvGrpSpPr>
          <p:grpSpPr bwMode="auto">
            <a:xfrm>
              <a:off x="1824" y="2496"/>
              <a:ext cx="96" cy="114"/>
              <a:chOff x="1536" y="3840"/>
              <a:chExt cx="96" cy="96"/>
            </a:xfrm>
          </p:grpSpPr>
          <p:sp>
            <p:nvSpPr>
              <p:cNvPr id="555083" name="Line 112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84" name="Line 113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1" name="Group 114"/>
          <p:cNvGrpSpPr>
            <a:grpSpLocks/>
          </p:cNvGrpSpPr>
          <p:nvPr/>
        </p:nvGrpSpPr>
        <p:grpSpPr bwMode="auto">
          <a:xfrm>
            <a:off x="3244850" y="5334000"/>
            <a:ext cx="2971800" cy="765175"/>
            <a:chOff x="2592" y="3696"/>
            <a:chExt cx="1464" cy="434"/>
          </a:xfrm>
        </p:grpSpPr>
        <p:cxnSp>
          <p:nvCxnSpPr>
            <p:cNvPr id="555076" name="AutoShape 115"/>
            <p:cNvCxnSpPr>
              <a:cxnSpLocks noChangeShapeType="1"/>
            </p:cNvCxnSpPr>
            <p:nvPr/>
          </p:nvCxnSpPr>
          <p:spPr bwMode="auto">
            <a:xfrm rot="5400000">
              <a:off x="3168" y="3120"/>
              <a:ext cx="312" cy="146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3" name="Group 116"/>
            <p:cNvGrpSpPr>
              <a:grpSpLocks/>
            </p:cNvGrpSpPr>
            <p:nvPr/>
          </p:nvGrpSpPr>
          <p:grpSpPr bwMode="auto">
            <a:xfrm>
              <a:off x="2640" y="4034"/>
              <a:ext cx="96" cy="96"/>
              <a:chOff x="1536" y="3840"/>
              <a:chExt cx="96" cy="96"/>
            </a:xfrm>
          </p:grpSpPr>
          <p:sp>
            <p:nvSpPr>
              <p:cNvPr id="555078" name="Line 11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9" name="Line 11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4" name="Group 119"/>
          <p:cNvGrpSpPr>
            <a:grpSpLocks/>
          </p:cNvGrpSpPr>
          <p:nvPr/>
        </p:nvGrpSpPr>
        <p:grpSpPr bwMode="auto">
          <a:xfrm>
            <a:off x="501650" y="2286000"/>
            <a:ext cx="1524000" cy="1247775"/>
            <a:chOff x="0" y="1776"/>
            <a:chExt cx="960" cy="786"/>
          </a:xfrm>
        </p:grpSpPr>
        <p:grpSp>
          <p:nvGrpSpPr>
            <p:cNvPr id="555015" name="Group 120"/>
            <p:cNvGrpSpPr>
              <a:grpSpLocks/>
            </p:cNvGrpSpPr>
            <p:nvPr/>
          </p:nvGrpSpPr>
          <p:grpSpPr bwMode="auto">
            <a:xfrm>
              <a:off x="432" y="2448"/>
              <a:ext cx="96" cy="114"/>
              <a:chOff x="1536" y="3840"/>
              <a:chExt cx="96" cy="96"/>
            </a:xfrm>
          </p:grpSpPr>
          <p:sp>
            <p:nvSpPr>
              <p:cNvPr id="555074" name="Line 12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5" name="Line 12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555016" name="Group 123"/>
            <p:cNvGrpSpPr>
              <a:grpSpLocks/>
            </p:cNvGrpSpPr>
            <p:nvPr/>
          </p:nvGrpSpPr>
          <p:grpSpPr bwMode="auto">
            <a:xfrm>
              <a:off x="0" y="1776"/>
              <a:ext cx="960" cy="528"/>
              <a:chOff x="96" y="1392"/>
              <a:chExt cx="960" cy="480"/>
            </a:xfrm>
          </p:grpSpPr>
          <p:sp>
            <p:nvSpPr>
              <p:cNvPr id="555072" name="Rectangle 124"/>
              <p:cNvSpPr>
                <a:spLocks noChangeArrowheads="1"/>
              </p:cNvSpPr>
              <p:nvPr/>
            </p:nvSpPr>
            <p:spPr bwMode="auto">
              <a:xfrm>
                <a:off x="96" y="1680"/>
                <a:ext cx="9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人民持續購買</a:t>
                </a:r>
              </a:p>
            </p:txBody>
          </p:sp>
          <p:sp>
            <p:nvSpPr>
              <p:cNvPr id="555073" name="Arc 125"/>
              <p:cNvSpPr>
                <a:spLocks/>
              </p:cNvSpPr>
              <p:nvPr/>
            </p:nvSpPr>
            <p:spPr bwMode="auto">
              <a:xfrm rot="11851180" flipV="1">
                <a:off x="480" y="1392"/>
                <a:ext cx="391" cy="333"/>
              </a:xfrm>
              <a:custGeom>
                <a:avLst/>
                <a:gdLst>
                  <a:gd name="T0" fmla="*/ 0 w 21600"/>
                  <a:gd name="T1" fmla="*/ 0 h 24924"/>
                  <a:gd name="T2" fmla="*/ 0 w 21600"/>
                  <a:gd name="T3" fmla="*/ 0 h 24924"/>
                  <a:gd name="T4" fmla="*/ 0 w 21600"/>
                  <a:gd name="T5" fmla="*/ 0 h 249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924"/>
                  <a:gd name="T11" fmla="*/ 21600 w 21600"/>
                  <a:gd name="T12" fmla="*/ 24924 h 249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924" fill="none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</a:path>
                  <a:path w="21600" h="24924" stroke="0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  <a:lnTo>
                      <a:pt x="0" y="21441"/>
                    </a:lnTo>
                    <a:close/>
                  </a:path>
                </a:pathLst>
              </a:cu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5068" name="Line 126"/>
            <p:cNvSpPr>
              <a:spLocks noChangeShapeType="1"/>
            </p:cNvSpPr>
            <p:nvPr/>
          </p:nvSpPr>
          <p:spPr bwMode="auto">
            <a:xfrm>
              <a:off x="768" y="182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555017" name="Group 127"/>
            <p:cNvGrpSpPr>
              <a:grpSpLocks/>
            </p:cNvGrpSpPr>
            <p:nvPr/>
          </p:nvGrpSpPr>
          <p:grpSpPr bwMode="auto">
            <a:xfrm>
              <a:off x="720" y="1872"/>
              <a:ext cx="96" cy="96"/>
              <a:chOff x="1536" y="3840"/>
              <a:chExt cx="96" cy="96"/>
            </a:xfrm>
          </p:grpSpPr>
          <p:sp>
            <p:nvSpPr>
              <p:cNvPr id="555070" name="Line 12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1" name="Line 12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8" name="Group 130"/>
          <p:cNvGrpSpPr>
            <a:grpSpLocks/>
          </p:cNvGrpSpPr>
          <p:nvPr/>
        </p:nvGrpSpPr>
        <p:grpSpPr bwMode="auto">
          <a:xfrm>
            <a:off x="2406650" y="2209800"/>
            <a:ext cx="990600" cy="1408113"/>
            <a:chOff x="1200" y="1728"/>
            <a:chExt cx="624" cy="887"/>
          </a:xfrm>
        </p:grpSpPr>
        <p:sp>
          <p:nvSpPr>
            <p:cNvPr id="555060" name="Rectangle 131"/>
            <p:cNvSpPr>
              <a:spLocks noChangeArrowheads="1"/>
            </p:cNvSpPr>
            <p:nvPr/>
          </p:nvSpPr>
          <p:spPr bwMode="auto">
            <a:xfrm>
              <a:off x="1303" y="2023"/>
              <a:ext cx="52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菸酒稅額保障</a:t>
              </a:r>
            </a:p>
          </p:txBody>
        </p:sp>
        <p:cxnSp>
          <p:nvCxnSpPr>
            <p:cNvPr id="555061" name="AutoShape 132"/>
            <p:cNvCxnSpPr>
              <a:cxnSpLocks noChangeShapeType="1"/>
            </p:cNvCxnSpPr>
            <p:nvPr/>
          </p:nvCxnSpPr>
          <p:spPr bwMode="auto">
            <a:xfrm rot="6072078">
              <a:off x="1106" y="2398"/>
              <a:ext cx="311" cy="12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555062" name="AutoShape 133"/>
            <p:cNvCxnSpPr>
              <a:cxnSpLocks noChangeShapeType="1"/>
            </p:cNvCxnSpPr>
            <p:nvPr/>
          </p:nvCxnSpPr>
          <p:spPr bwMode="auto">
            <a:xfrm rot="16200000" flipH="1">
              <a:off x="1112" y="1877"/>
              <a:ext cx="346" cy="4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9" name="Group 134"/>
            <p:cNvGrpSpPr>
              <a:grpSpLocks/>
            </p:cNvGrpSpPr>
            <p:nvPr/>
          </p:nvGrpSpPr>
          <p:grpSpPr bwMode="auto">
            <a:xfrm>
              <a:off x="1344" y="1968"/>
              <a:ext cx="96" cy="96"/>
              <a:chOff x="1536" y="3840"/>
              <a:chExt cx="96" cy="96"/>
            </a:xfrm>
          </p:grpSpPr>
          <p:sp>
            <p:nvSpPr>
              <p:cNvPr id="555064" name="Line 135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65" name="Line 136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0" name="Group 137"/>
          <p:cNvGrpSpPr>
            <a:grpSpLocks/>
          </p:cNvGrpSpPr>
          <p:nvPr/>
        </p:nvGrpSpPr>
        <p:grpSpPr bwMode="auto">
          <a:xfrm>
            <a:off x="6521450" y="685800"/>
            <a:ext cx="2514600" cy="762000"/>
            <a:chOff x="3792" y="768"/>
            <a:chExt cx="1584" cy="480"/>
          </a:xfrm>
        </p:grpSpPr>
        <p:sp>
          <p:nvSpPr>
            <p:cNvPr id="555055" name="Rectangle 138"/>
            <p:cNvSpPr>
              <a:spLocks noChangeArrowheads="1"/>
            </p:cNvSpPr>
            <p:nvPr/>
          </p:nvSpPr>
          <p:spPr bwMode="auto">
            <a:xfrm>
              <a:off x="4128" y="76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媒體的報導</a:t>
              </a:r>
            </a:p>
          </p:txBody>
        </p:sp>
        <p:cxnSp>
          <p:nvCxnSpPr>
            <p:cNvPr id="555056" name="AutoShape 139"/>
            <p:cNvCxnSpPr>
              <a:cxnSpLocks noChangeShapeType="1"/>
            </p:cNvCxnSpPr>
            <p:nvPr/>
          </p:nvCxnSpPr>
          <p:spPr bwMode="auto">
            <a:xfrm rot="10800000" flipV="1">
              <a:off x="3877" y="1042"/>
              <a:ext cx="425" cy="10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21" name="Group 140"/>
            <p:cNvGrpSpPr>
              <a:grpSpLocks/>
            </p:cNvGrpSpPr>
            <p:nvPr/>
          </p:nvGrpSpPr>
          <p:grpSpPr bwMode="auto">
            <a:xfrm>
              <a:off x="3792" y="960"/>
              <a:ext cx="96" cy="96"/>
              <a:chOff x="1536" y="3840"/>
              <a:chExt cx="96" cy="96"/>
            </a:xfrm>
          </p:grpSpPr>
          <p:sp>
            <p:nvSpPr>
              <p:cNvPr id="555058" name="Line 14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59" name="Line 14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2" name="Group 143"/>
          <p:cNvGrpSpPr>
            <a:grpSpLocks/>
          </p:cNvGrpSpPr>
          <p:nvPr/>
        </p:nvGrpSpPr>
        <p:grpSpPr bwMode="auto">
          <a:xfrm>
            <a:off x="1035050" y="3124200"/>
            <a:ext cx="1676400" cy="820738"/>
            <a:chOff x="336" y="2304"/>
            <a:chExt cx="1056" cy="517"/>
          </a:xfrm>
        </p:grpSpPr>
        <p:sp>
          <p:nvSpPr>
            <p:cNvPr id="555051" name="Line 144"/>
            <p:cNvSpPr>
              <a:spLocks noChangeShapeType="1"/>
            </p:cNvSpPr>
            <p:nvPr/>
          </p:nvSpPr>
          <p:spPr bwMode="auto">
            <a:xfrm flipV="1">
              <a:off x="336" y="2304"/>
              <a:ext cx="0" cy="9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52" name="Text Box 145"/>
            <p:cNvSpPr txBox="1">
              <a:spLocks noChangeArrowheads="1"/>
            </p:cNvSpPr>
            <p:nvPr/>
          </p:nvSpPr>
          <p:spPr bwMode="auto">
            <a:xfrm>
              <a:off x="422" y="2590"/>
              <a:ext cx="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米酒不漲</a:t>
              </a:r>
            </a:p>
          </p:txBody>
        </p:sp>
        <p:sp>
          <p:nvSpPr>
            <p:cNvPr id="555053" name="Arc 146"/>
            <p:cNvSpPr>
              <a:spLocks/>
            </p:cNvSpPr>
            <p:nvPr/>
          </p:nvSpPr>
          <p:spPr bwMode="auto">
            <a:xfrm flipH="1" flipV="1">
              <a:off x="336" y="2400"/>
              <a:ext cx="144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555054" name="Line 147"/>
            <p:cNvSpPr>
              <a:spLocks noChangeShapeType="1"/>
            </p:cNvSpPr>
            <p:nvPr/>
          </p:nvSpPr>
          <p:spPr bwMode="auto">
            <a:xfrm>
              <a:off x="1296" y="2592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1086612" name="Line 148"/>
          <p:cNvSpPr>
            <a:spLocks noChangeShapeType="1"/>
          </p:cNvSpPr>
          <p:nvPr/>
        </p:nvSpPr>
        <p:spPr bwMode="auto">
          <a:xfrm>
            <a:off x="4159250" y="4572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86613" name="Line 149"/>
          <p:cNvSpPr>
            <a:spLocks noChangeShapeType="1"/>
          </p:cNvSpPr>
          <p:nvPr/>
        </p:nvSpPr>
        <p:spPr bwMode="auto">
          <a:xfrm>
            <a:off x="5759450" y="1905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555023" name="Group 150"/>
          <p:cNvGrpSpPr>
            <a:grpSpLocks/>
          </p:cNvGrpSpPr>
          <p:nvPr/>
        </p:nvGrpSpPr>
        <p:grpSpPr bwMode="auto">
          <a:xfrm>
            <a:off x="7435850" y="2667000"/>
            <a:ext cx="533400" cy="685800"/>
            <a:chOff x="4368" y="2016"/>
            <a:chExt cx="336" cy="432"/>
          </a:xfrm>
        </p:grpSpPr>
        <p:cxnSp>
          <p:nvCxnSpPr>
            <p:cNvPr id="555049" name="AutoShape 151"/>
            <p:cNvCxnSpPr>
              <a:cxnSpLocks noChangeShapeType="1"/>
            </p:cNvCxnSpPr>
            <p:nvPr/>
          </p:nvCxnSpPr>
          <p:spPr bwMode="auto">
            <a:xfrm rot="5400000" flipH="1">
              <a:off x="4368" y="2112"/>
              <a:ext cx="432" cy="240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050" name="Line 152"/>
            <p:cNvSpPr>
              <a:spLocks noChangeShapeType="1"/>
            </p:cNvSpPr>
            <p:nvPr/>
          </p:nvSpPr>
          <p:spPr bwMode="auto">
            <a:xfrm>
              <a:off x="4368" y="20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555048" name="Text Box 153"/>
          <p:cNvSpPr txBox="1">
            <a:spLocks noChangeArrowheads="1"/>
          </p:cNvSpPr>
          <p:nvPr/>
        </p:nvSpPr>
        <p:spPr bwMode="auto">
          <a:xfrm>
            <a:off x="3352800" y="60198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資料來源：賴明豐等同學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59" grpId="0" autoUpdateAnimBg="0"/>
      <p:bldP spid="1086568" grpId="0" animBg="1"/>
      <p:bldP spid="1086569" grpId="0" animBg="1"/>
      <p:bldP spid="1086570" grpId="0" animBg="1"/>
      <p:bldP spid="1086571" grpId="0" animBg="1"/>
      <p:bldP spid="1086612" grpId="0" animBg="1"/>
      <p:bldP spid="10866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3A18D-0290-42CE-B5FD-7040A87BDCE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556035" name="Rectangle 2"/>
          <p:cNvSpPr>
            <a:spLocks noRot="1" noChangeArrowheads="1"/>
          </p:cNvSpPr>
          <p:nvPr/>
        </p:nvSpPr>
        <p:spPr bwMode="auto">
          <a:xfrm>
            <a:off x="0" y="2286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台灣樂透是否會過熱之來龍去脈？</a:t>
            </a:r>
          </a:p>
        </p:txBody>
      </p:sp>
      <p:sp>
        <p:nvSpPr>
          <p:cNvPr id="1231875" name="Oval 3"/>
          <p:cNvSpPr>
            <a:spLocks noChangeArrowheads="1"/>
          </p:cNvSpPr>
          <p:nvPr/>
        </p:nvSpPr>
        <p:spPr bwMode="auto">
          <a:xfrm>
            <a:off x="2555875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民眾發財心理</a:t>
            </a:r>
          </a:p>
        </p:txBody>
      </p:sp>
      <p:sp>
        <p:nvSpPr>
          <p:cNvPr id="1231876" name="Oval 4"/>
          <p:cNvSpPr>
            <a:spLocks noChangeArrowheads="1"/>
          </p:cNvSpPr>
          <p:nvPr/>
        </p:nvSpPr>
        <p:spPr bwMode="auto">
          <a:xfrm>
            <a:off x="500380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民眾追獎</a:t>
            </a:r>
          </a:p>
        </p:txBody>
      </p:sp>
      <p:cxnSp>
        <p:nvCxnSpPr>
          <p:cNvPr id="1231877" name="AutoShape 5"/>
          <p:cNvCxnSpPr>
            <a:cxnSpLocks noChangeShapeType="1"/>
            <a:stCxn id="1231875" idx="6"/>
            <a:endCxn id="1231876" idx="2"/>
          </p:cNvCxnSpPr>
          <p:nvPr/>
        </p:nvCxnSpPr>
        <p:spPr bwMode="auto">
          <a:xfrm>
            <a:off x="4427538" y="3402013"/>
            <a:ext cx="576262" cy="0"/>
          </a:xfrm>
          <a:prstGeom prst="straightConnector1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78" name="Oval 6"/>
          <p:cNvSpPr>
            <a:spLocks noChangeArrowheads="1"/>
          </p:cNvSpPr>
          <p:nvPr/>
        </p:nvSpPr>
        <p:spPr bwMode="auto">
          <a:xfrm>
            <a:off x="6227763" y="160020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小賭到包牌</a:t>
            </a:r>
          </a:p>
        </p:txBody>
      </p:sp>
      <p:sp>
        <p:nvSpPr>
          <p:cNvPr id="1231879" name="Oval 7"/>
          <p:cNvSpPr>
            <a:spLocks noChangeArrowheads="1"/>
          </p:cNvSpPr>
          <p:nvPr/>
        </p:nvSpPr>
        <p:spPr bwMode="auto">
          <a:xfrm>
            <a:off x="7272338" y="260826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彩票數量不足</a:t>
            </a:r>
          </a:p>
        </p:txBody>
      </p:sp>
      <p:sp>
        <p:nvSpPr>
          <p:cNvPr id="1231880" name="Oval 8"/>
          <p:cNvSpPr>
            <a:spLocks noChangeArrowheads="1"/>
          </p:cNvSpPr>
          <p:nvPr/>
        </p:nvSpPr>
        <p:spPr bwMode="auto">
          <a:xfrm>
            <a:off x="7272338" y="36179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買賣失調</a:t>
            </a:r>
          </a:p>
        </p:txBody>
      </p:sp>
      <p:sp>
        <p:nvSpPr>
          <p:cNvPr id="1231881" name="Oval 9"/>
          <p:cNvSpPr>
            <a:spLocks noChangeArrowheads="1"/>
          </p:cNvSpPr>
          <p:nvPr/>
        </p:nvSpPr>
        <p:spPr bwMode="auto">
          <a:xfrm>
            <a:off x="6300788" y="455295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趕製到一票多注</a:t>
            </a:r>
          </a:p>
        </p:txBody>
      </p:sp>
      <p:cxnSp>
        <p:nvCxnSpPr>
          <p:cNvPr id="1231882" name="AutoShape 10"/>
          <p:cNvCxnSpPr>
            <a:cxnSpLocks noChangeShapeType="1"/>
            <a:stCxn id="1231876" idx="0"/>
            <a:endCxn id="1231878" idx="2"/>
          </p:cNvCxnSpPr>
          <p:nvPr/>
        </p:nvCxnSpPr>
        <p:spPr bwMode="auto">
          <a:xfrm rot="-5400000">
            <a:off x="5472112" y="2357438"/>
            <a:ext cx="1223963" cy="2873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3" name="AutoShape 11"/>
          <p:cNvCxnSpPr>
            <a:cxnSpLocks noChangeShapeType="1"/>
            <a:stCxn id="1231878" idx="6"/>
            <a:endCxn id="1231879" idx="0"/>
          </p:cNvCxnSpPr>
          <p:nvPr/>
        </p:nvCxnSpPr>
        <p:spPr bwMode="auto">
          <a:xfrm>
            <a:off x="8099425" y="1889125"/>
            <a:ext cx="109538" cy="7191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4" name="AutoShape 12"/>
          <p:cNvCxnSpPr>
            <a:cxnSpLocks noChangeShapeType="1"/>
            <a:stCxn id="1231879" idx="4"/>
            <a:endCxn id="1231880" idx="0"/>
          </p:cNvCxnSpPr>
          <p:nvPr/>
        </p:nvCxnSpPr>
        <p:spPr bwMode="auto">
          <a:xfrm rot="5400000">
            <a:off x="7992269" y="3401219"/>
            <a:ext cx="433388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5" name="AutoShape 13"/>
          <p:cNvCxnSpPr>
            <a:cxnSpLocks noChangeShapeType="1"/>
            <a:stCxn id="1231880" idx="4"/>
            <a:endCxn id="1231881" idx="6"/>
          </p:cNvCxnSpPr>
          <p:nvPr/>
        </p:nvCxnSpPr>
        <p:spPr bwMode="auto">
          <a:xfrm rot="5400000">
            <a:off x="7866857" y="4499768"/>
            <a:ext cx="647700" cy="36513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6" name="AutoShape 14"/>
          <p:cNvCxnSpPr>
            <a:cxnSpLocks noChangeShapeType="1"/>
            <a:stCxn id="1231881" idx="2"/>
          </p:cNvCxnSpPr>
          <p:nvPr/>
        </p:nvCxnSpPr>
        <p:spPr bwMode="auto">
          <a:xfrm rot="10800000">
            <a:off x="6096000" y="3646488"/>
            <a:ext cx="204788" cy="1195387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231887" name="Oval 15"/>
          <p:cNvSpPr>
            <a:spLocks noChangeArrowheads="1"/>
          </p:cNvSpPr>
          <p:nvPr/>
        </p:nvSpPr>
        <p:spPr bwMode="auto">
          <a:xfrm>
            <a:off x="3995738" y="42656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投注者貧者愈貧</a:t>
            </a:r>
          </a:p>
        </p:txBody>
      </p:sp>
      <p:cxnSp>
        <p:nvCxnSpPr>
          <p:cNvPr id="1231888" name="AutoShape 16"/>
          <p:cNvCxnSpPr>
            <a:cxnSpLocks noChangeShapeType="1"/>
          </p:cNvCxnSpPr>
          <p:nvPr/>
        </p:nvCxnSpPr>
        <p:spPr bwMode="auto">
          <a:xfrm rot="5400000">
            <a:off x="5187950" y="3716338"/>
            <a:ext cx="593725" cy="606425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cxnSp>
        <p:nvCxnSpPr>
          <p:cNvPr id="1231889" name="AutoShape 17"/>
          <p:cNvCxnSpPr>
            <a:cxnSpLocks noChangeShapeType="1"/>
            <a:stCxn id="1231887" idx="2"/>
            <a:endCxn id="1231875" idx="4"/>
          </p:cNvCxnSpPr>
          <p:nvPr/>
        </p:nvCxnSpPr>
        <p:spPr bwMode="auto">
          <a:xfrm rot="10800000">
            <a:off x="3492500" y="3689350"/>
            <a:ext cx="503238" cy="865188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90" name="Oval 18"/>
          <p:cNvSpPr>
            <a:spLocks noChangeArrowheads="1"/>
          </p:cNvSpPr>
          <p:nvPr/>
        </p:nvSpPr>
        <p:spPr bwMode="auto">
          <a:xfrm>
            <a:off x="2916238" y="12414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中央政府財政收入</a:t>
            </a:r>
          </a:p>
        </p:txBody>
      </p:sp>
      <p:sp>
        <p:nvSpPr>
          <p:cNvPr id="1231891" name="Oval 19"/>
          <p:cNvSpPr>
            <a:spLocks noChangeArrowheads="1"/>
          </p:cNvSpPr>
          <p:nvPr/>
        </p:nvSpPr>
        <p:spPr bwMode="auto">
          <a:xfrm>
            <a:off x="1116013" y="18891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地方政府社福收入</a:t>
            </a:r>
          </a:p>
        </p:txBody>
      </p:sp>
      <p:cxnSp>
        <p:nvCxnSpPr>
          <p:cNvPr id="1231892" name="AutoShape 20"/>
          <p:cNvCxnSpPr>
            <a:cxnSpLocks noChangeShapeType="1"/>
          </p:cNvCxnSpPr>
          <p:nvPr/>
        </p:nvCxnSpPr>
        <p:spPr bwMode="auto">
          <a:xfrm rot="5400000" flipH="1">
            <a:off x="4509294" y="1727994"/>
            <a:ext cx="1582737" cy="115252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3" name="AutoShape 21"/>
          <p:cNvCxnSpPr>
            <a:cxnSpLocks noChangeShapeType="1"/>
            <a:stCxn id="1231890" idx="2"/>
            <a:endCxn id="1231891" idx="0"/>
          </p:cNvCxnSpPr>
          <p:nvPr/>
        </p:nvCxnSpPr>
        <p:spPr bwMode="auto">
          <a:xfrm rot="10800000" flipV="1">
            <a:off x="2052638" y="1530350"/>
            <a:ext cx="863600" cy="35877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4" name="AutoShape 22"/>
          <p:cNvCxnSpPr>
            <a:cxnSpLocks noChangeShapeType="1"/>
            <a:stCxn id="1231891" idx="2"/>
            <a:endCxn id="1231899" idx="0"/>
          </p:cNvCxnSpPr>
          <p:nvPr/>
        </p:nvCxnSpPr>
        <p:spPr bwMode="auto">
          <a:xfrm rot="10800000" flipV="1">
            <a:off x="936625" y="2178050"/>
            <a:ext cx="179388" cy="935038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895" name="Oval 23"/>
          <p:cNvSpPr>
            <a:spLocks noChangeArrowheads="1"/>
          </p:cNvSpPr>
          <p:nvPr/>
        </p:nvSpPr>
        <p:spPr bwMode="auto">
          <a:xfrm>
            <a:off x="0" y="41925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bg2"/>
                </a:solidFill>
              </a:rPr>
              <a:t>79</a:t>
            </a:r>
            <a:r>
              <a:rPr lang="zh-TW" altLang="en-US">
                <a:solidFill>
                  <a:schemeClr val="bg2"/>
                </a:solidFill>
              </a:rPr>
              <a:t>年成功經驗</a:t>
            </a:r>
          </a:p>
        </p:txBody>
      </p:sp>
      <p:cxnSp>
        <p:nvCxnSpPr>
          <p:cNvPr id="1231896" name="AutoShape 24"/>
          <p:cNvCxnSpPr>
            <a:cxnSpLocks noChangeShapeType="1"/>
            <a:stCxn id="1231895" idx="0"/>
            <a:endCxn id="1231899" idx="4"/>
          </p:cNvCxnSpPr>
          <p:nvPr/>
        </p:nvCxnSpPr>
        <p:spPr bwMode="auto">
          <a:xfrm rot="-5400000">
            <a:off x="685006" y="3940969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7" name="Oval 25"/>
          <p:cNvSpPr>
            <a:spLocks noChangeArrowheads="1"/>
          </p:cNvSpPr>
          <p:nvPr/>
        </p:nvSpPr>
        <p:spPr bwMode="auto">
          <a:xfrm>
            <a:off x="2667000" y="55514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媒體大肆報導</a:t>
            </a:r>
          </a:p>
        </p:txBody>
      </p:sp>
      <p:cxnSp>
        <p:nvCxnSpPr>
          <p:cNvPr id="1231898" name="AutoShape 26"/>
          <p:cNvCxnSpPr>
            <a:cxnSpLocks noChangeShapeType="1"/>
          </p:cNvCxnSpPr>
          <p:nvPr/>
        </p:nvCxnSpPr>
        <p:spPr bwMode="auto">
          <a:xfrm rot="10800000">
            <a:off x="3200400" y="3646488"/>
            <a:ext cx="431800" cy="1873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9" name="Oval 27"/>
          <p:cNvSpPr>
            <a:spLocks noChangeArrowheads="1"/>
          </p:cNvSpPr>
          <p:nvPr/>
        </p:nvSpPr>
        <p:spPr bwMode="auto">
          <a:xfrm>
            <a:off x="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>
                <a:solidFill>
                  <a:schemeClr val="bg2"/>
                </a:solidFill>
              </a:rPr>
              <a:t>中央政府發</a:t>
            </a:r>
            <a:r>
              <a:rPr lang="zh-TW" altLang="en-US">
                <a:solidFill>
                  <a:schemeClr val="bg2"/>
                </a:solidFill>
              </a:rPr>
              <a:t>行彩票</a:t>
            </a:r>
          </a:p>
        </p:txBody>
      </p:sp>
      <p:cxnSp>
        <p:nvCxnSpPr>
          <p:cNvPr id="1231900" name="AutoShape 28"/>
          <p:cNvCxnSpPr>
            <a:cxnSpLocks noChangeShapeType="1"/>
            <a:stCxn id="1231899" idx="6"/>
            <a:endCxn id="1231875" idx="2"/>
          </p:cNvCxnSpPr>
          <p:nvPr/>
        </p:nvCxnSpPr>
        <p:spPr bwMode="auto">
          <a:xfrm>
            <a:off x="1871663" y="3402013"/>
            <a:ext cx="684212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901" name="Rectangle 29"/>
          <p:cNvSpPr>
            <a:spLocks noChangeArrowheads="1"/>
          </p:cNvSpPr>
          <p:nvPr/>
        </p:nvSpPr>
        <p:spPr bwMode="auto">
          <a:xfrm>
            <a:off x="3563938" y="37607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2" name="Oval 30"/>
          <p:cNvSpPr>
            <a:spLocks noChangeArrowheads="1"/>
          </p:cNvSpPr>
          <p:nvPr/>
        </p:nvSpPr>
        <p:spPr bwMode="auto">
          <a:xfrm>
            <a:off x="468313" y="51292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企業裁員減薪</a:t>
            </a:r>
          </a:p>
        </p:txBody>
      </p:sp>
      <p:cxnSp>
        <p:nvCxnSpPr>
          <p:cNvPr id="1231903" name="AutoShape 31"/>
          <p:cNvCxnSpPr>
            <a:cxnSpLocks noChangeShapeType="1"/>
            <a:stCxn id="1231902" idx="6"/>
            <a:endCxn id="1231875" idx="3"/>
          </p:cNvCxnSpPr>
          <p:nvPr/>
        </p:nvCxnSpPr>
        <p:spPr bwMode="auto">
          <a:xfrm flipV="1">
            <a:off x="2339975" y="3605213"/>
            <a:ext cx="490538" cy="18129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904" name="Rectangle 32"/>
          <p:cNvSpPr>
            <a:spLocks noChangeArrowheads="1"/>
          </p:cNvSpPr>
          <p:nvPr/>
        </p:nvSpPr>
        <p:spPr bwMode="auto">
          <a:xfrm>
            <a:off x="248443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5" name="Rectangle 33"/>
          <p:cNvSpPr>
            <a:spLocks noChangeArrowheads="1"/>
          </p:cNvSpPr>
          <p:nvPr/>
        </p:nvSpPr>
        <p:spPr bwMode="auto">
          <a:xfrm>
            <a:off x="61118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6" name="Rectangle 34"/>
          <p:cNvSpPr>
            <a:spLocks noChangeArrowheads="1"/>
          </p:cNvSpPr>
          <p:nvPr/>
        </p:nvSpPr>
        <p:spPr bwMode="auto">
          <a:xfrm>
            <a:off x="28956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7" name="Rectangle 35"/>
          <p:cNvSpPr>
            <a:spLocks noChangeArrowheads="1"/>
          </p:cNvSpPr>
          <p:nvPr/>
        </p:nvSpPr>
        <p:spPr bwMode="auto">
          <a:xfrm>
            <a:off x="5105400" y="39512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8" name="Rectangle 36"/>
          <p:cNvSpPr>
            <a:spLocks noChangeArrowheads="1"/>
          </p:cNvSpPr>
          <p:nvPr/>
        </p:nvSpPr>
        <p:spPr bwMode="auto">
          <a:xfrm>
            <a:off x="4716463" y="31130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9" name="Rectangle 37"/>
          <p:cNvSpPr>
            <a:spLocks noChangeArrowheads="1"/>
          </p:cNvSpPr>
          <p:nvPr/>
        </p:nvSpPr>
        <p:spPr bwMode="auto">
          <a:xfrm>
            <a:off x="2268538" y="30416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0" name="Rectangle 38"/>
          <p:cNvSpPr>
            <a:spLocks noChangeArrowheads="1"/>
          </p:cNvSpPr>
          <p:nvPr/>
        </p:nvSpPr>
        <p:spPr bwMode="auto">
          <a:xfrm>
            <a:off x="1692275" y="160020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1" name="Rectangle 39"/>
          <p:cNvSpPr>
            <a:spLocks noChangeArrowheads="1"/>
          </p:cNvSpPr>
          <p:nvPr/>
        </p:nvSpPr>
        <p:spPr bwMode="auto">
          <a:xfrm>
            <a:off x="4859338" y="1312863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2" name="Rectangle 40"/>
          <p:cNvSpPr>
            <a:spLocks noChangeArrowheads="1"/>
          </p:cNvSpPr>
          <p:nvPr/>
        </p:nvSpPr>
        <p:spPr bwMode="auto">
          <a:xfrm>
            <a:off x="971550" y="282575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3" name="Rectangle 41"/>
          <p:cNvSpPr>
            <a:spLocks noChangeArrowheads="1"/>
          </p:cNvSpPr>
          <p:nvPr/>
        </p:nvSpPr>
        <p:spPr bwMode="auto">
          <a:xfrm>
            <a:off x="6084888" y="20335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4" name="Rectangle 42"/>
          <p:cNvSpPr>
            <a:spLocks noChangeArrowheads="1"/>
          </p:cNvSpPr>
          <p:nvPr/>
        </p:nvSpPr>
        <p:spPr bwMode="auto">
          <a:xfrm>
            <a:off x="8243888" y="22494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5" name="Rectangle 43"/>
          <p:cNvSpPr>
            <a:spLocks noChangeArrowheads="1"/>
          </p:cNvSpPr>
          <p:nvPr/>
        </p:nvSpPr>
        <p:spPr bwMode="auto">
          <a:xfrm>
            <a:off x="8243888" y="32575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6" name="Rectangle 44"/>
          <p:cNvSpPr>
            <a:spLocks noChangeArrowheads="1"/>
          </p:cNvSpPr>
          <p:nvPr/>
        </p:nvSpPr>
        <p:spPr bwMode="auto">
          <a:xfrm>
            <a:off x="8243888" y="45529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7" name="Rectangle 45"/>
          <p:cNvSpPr>
            <a:spLocks noChangeArrowheads="1"/>
          </p:cNvSpPr>
          <p:nvPr/>
        </p:nvSpPr>
        <p:spPr bwMode="auto">
          <a:xfrm>
            <a:off x="6172200" y="37226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18" name="Picture 46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1130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19" name="Picture 47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1986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20" name="Picture 48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464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921" name="Oval 49"/>
          <p:cNvSpPr>
            <a:spLocks noChangeArrowheads="1"/>
          </p:cNvSpPr>
          <p:nvPr/>
        </p:nvSpPr>
        <p:spPr bwMode="auto">
          <a:xfrm>
            <a:off x="4191000" y="5170488"/>
            <a:ext cx="1871663" cy="576262"/>
          </a:xfrm>
          <a:prstGeom prst="ellipse">
            <a:avLst/>
          </a:prstGeom>
          <a:solidFill>
            <a:srgbClr val="99FF99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認清難中獎</a:t>
            </a:r>
          </a:p>
        </p:txBody>
      </p:sp>
      <p:cxnSp>
        <p:nvCxnSpPr>
          <p:cNvPr id="1231922" name="AutoShape 50"/>
          <p:cNvCxnSpPr>
            <a:cxnSpLocks noChangeShapeType="1"/>
            <a:endCxn id="1231921" idx="7"/>
          </p:cNvCxnSpPr>
          <p:nvPr/>
        </p:nvCxnSpPr>
        <p:spPr bwMode="auto">
          <a:xfrm rot="5400000">
            <a:off x="5115719" y="4366419"/>
            <a:ext cx="1531937" cy="187325"/>
          </a:xfrm>
          <a:prstGeom prst="curvedConnector3">
            <a:avLst>
              <a:gd name="adj1" fmla="val 93157"/>
            </a:avLst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231923" name="AutoShape 51"/>
          <p:cNvCxnSpPr>
            <a:cxnSpLocks noChangeShapeType="1"/>
            <a:stCxn id="1231921" idx="2"/>
          </p:cNvCxnSpPr>
          <p:nvPr/>
        </p:nvCxnSpPr>
        <p:spPr bwMode="auto">
          <a:xfrm rot="10800000">
            <a:off x="3324225" y="3798888"/>
            <a:ext cx="838200" cy="1660525"/>
          </a:xfrm>
          <a:prstGeom prst="curvedConnector2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31924" name="Rectangle 52"/>
          <p:cNvSpPr>
            <a:spLocks noChangeArrowheads="1"/>
          </p:cNvSpPr>
          <p:nvPr/>
        </p:nvSpPr>
        <p:spPr bwMode="auto">
          <a:xfrm>
            <a:off x="33528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_</a:t>
            </a:r>
          </a:p>
        </p:txBody>
      </p:sp>
      <p:sp>
        <p:nvSpPr>
          <p:cNvPr id="1231925" name="Rectangle 53"/>
          <p:cNvSpPr>
            <a:spLocks noChangeArrowheads="1"/>
          </p:cNvSpPr>
          <p:nvPr/>
        </p:nvSpPr>
        <p:spPr bwMode="auto">
          <a:xfrm>
            <a:off x="5562600" y="4789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26" name="Picture 54" descr="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789488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animBg="1" autoUpdateAnimBg="0"/>
      <p:bldP spid="1231876" grpId="0" animBg="1" autoUpdateAnimBg="0"/>
      <p:bldP spid="1231878" grpId="0" animBg="1" autoUpdateAnimBg="0"/>
      <p:bldP spid="1231879" grpId="0" animBg="1" autoUpdateAnimBg="0"/>
      <p:bldP spid="1231880" grpId="0" animBg="1" autoUpdateAnimBg="0"/>
      <p:bldP spid="1231881" grpId="0" animBg="1" autoUpdateAnimBg="0"/>
      <p:bldP spid="1231887" grpId="0" animBg="1" autoUpdateAnimBg="0"/>
      <p:bldP spid="1231890" grpId="0" animBg="1" autoUpdateAnimBg="0"/>
      <p:bldP spid="1231891" grpId="0" animBg="1" autoUpdateAnimBg="0"/>
      <p:bldP spid="1231895" grpId="0" animBg="1" autoUpdateAnimBg="0"/>
      <p:bldP spid="1231897" grpId="0" animBg="1" autoUpdateAnimBg="0"/>
      <p:bldP spid="1231899" grpId="0" animBg="1" autoUpdateAnimBg="0"/>
      <p:bldP spid="1231901" grpId="0" autoUpdateAnimBg="0"/>
      <p:bldP spid="1231902" grpId="0" animBg="1" autoUpdateAnimBg="0"/>
      <p:bldP spid="1231904" grpId="0" autoUpdateAnimBg="0"/>
      <p:bldP spid="1231905" grpId="0" autoUpdateAnimBg="0"/>
      <p:bldP spid="1231906" grpId="0" autoUpdateAnimBg="0"/>
      <p:bldP spid="1231907" grpId="0" autoUpdateAnimBg="0"/>
      <p:bldP spid="1231908" grpId="0" autoUpdateAnimBg="0"/>
      <p:bldP spid="1231909" grpId="0" autoUpdateAnimBg="0"/>
      <p:bldP spid="1231910" grpId="0" autoUpdateAnimBg="0"/>
      <p:bldP spid="1231911" grpId="0" autoUpdateAnimBg="0"/>
      <p:bldP spid="1231912" grpId="0" autoUpdateAnimBg="0"/>
      <p:bldP spid="1231913" grpId="0" autoUpdateAnimBg="0"/>
      <p:bldP spid="1231914" grpId="0" autoUpdateAnimBg="0"/>
      <p:bldP spid="1231915" grpId="0" autoUpdateAnimBg="0"/>
      <p:bldP spid="1231916" grpId="0" autoUpdateAnimBg="0"/>
      <p:bldP spid="1231917" grpId="0" autoUpdateAnimBg="0"/>
      <p:bldP spid="1231921" grpId="0" animBg="1" autoUpdateAnimBg="0"/>
      <p:bldP spid="1231924" grpId="0" autoUpdateAnimBg="0"/>
      <p:bldP spid="12319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分析真實世界的複雜性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500174"/>
            <a:ext cx="7715250" cy="4500562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細節性複雜 </a:t>
            </a:r>
            <a:r>
              <a:rPr lang="en-US" altLang="zh-TW" sz="2000" dirty="0" smtClean="0"/>
              <a:t>( detailed complexity ) </a:t>
            </a:r>
            <a:r>
              <a:rPr lang="en-US" altLang="zh-TW" sz="2000" dirty="0" smtClean="0">
                <a:sym typeface="Wingdings" pitchFamily="2" charset="2"/>
              </a:rPr>
              <a:t> break-down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動態性複雜 </a:t>
            </a:r>
            <a:r>
              <a:rPr lang="en-US" altLang="zh-TW" sz="2000" dirty="0" smtClean="0"/>
              <a:t>( dynamic complexity ) </a:t>
            </a:r>
            <a:r>
              <a:rPr lang="en-US" altLang="zh-TW" sz="2000" dirty="0" smtClean="0">
                <a:sym typeface="Wingdings" pitchFamily="2" charset="2"/>
              </a:rPr>
              <a:t> integrated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系統分析法的問題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解構式作為，只適合處理問題的片段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無法用來解釋長時間的</a:t>
            </a:r>
            <a:r>
              <a:rPr lang="en-US" altLang="zh-TW" sz="2000" dirty="0" smtClean="0"/>
              <a:t>『</a:t>
            </a:r>
            <a:r>
              <a:rPr lang="zh-TW" altLang="en-US" sz="2000" dirty="0" smtClean="0"/>
              <a:t>整體性故障</a:t>
            </a:r>
            <a:r>
              <a:rPr lang="en-US" altLang="zh-TW" sz="2000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只能用來處理細節性複雜，無法處理動態性複雜。</a:t>
            </a:r>
          </a:p>
          <a:p>
            <a:pPr eaLnBrk="1" hangingPunct="1"/>
            <a:r>
              <a:rPr lang="zh-TW" altLang="en-US" sz="2400" b="1" dirty="0" smtClean="0"/>
              <a:t>使用比系統分析更好的方式來理解真實世界的複雜性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當相同的行動在短期和長期有相當的不同的結果，其中必定</a:t>
            </a:r>
            <a:r>
              <a:rPr lang="zh-TW" altLang="en-US" sz="2000" b="1" u="sng" dirty="0" smtClean="0"/>
              <a:t>牽涉了動態性複雜</a:t>
            </a:r>
            <a:r>
              <a:rPr lang="zh-TW" altLang="en-US" sz="2000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尋找槓桿解 ── 用最小的反應，對系統產生最好的效果，也同時兼顧平衡狀態</a:t>
            </a:r>
            <a:endParaRPr lang="en-US" altLang="zh-TW" sz="2000" dirty="0" smtClean="0"/>
          </a:p>
        </p:txBody>
      </p:sp>
      <p:sp>
        <p:nvSpPr>
          <p:cNvPr id="503812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E4598D-BC11-4CE4-AD98-29A452FD4446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3814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38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8A2BD-04EE-4971-9607-089E3BBCECB3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  <a:cs typeface="Arial Unicode MS" pitchFamily="34" charset="-120"/>
              </a:rPr>
              <a:t>系統思考 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(System Thinking)</a:t>
            </a:r>
            <a:endParaRPr lang="zh-TW" altLang="en-US" b="1" dirty="0" smtClean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500938" cy="4000500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來自於工程學的概念── </a:t>
            </a:r>
            <a:endParaRPr lang="en-US" altLang="zh-TW" sz="2400" b="1" dirty="0" smtClean="0"/>
          </a:p>
          <a:p>
            <a:pPr lvl="1" eaLnBrk="1" hangingPunct="1"/>
            <a:r>
              <a:rPr lang="en-US" altLang="zh-TW" sz="2000" dirty="0" smtClean="0"/>
              <a:t>『</a:t>
            </a:r>
            <a:r>
              <a:rPr lang="zh-TW" altLang="en-US" sz="2000" dirty="0" smtClean="0"/>
              <a:t>系統動力學</a:t>
            </a:r>
            <a:r>
              <a:rPr lang="en-US" altLang="zh-TW" sz="2000" dirty="0" smtClean="0"/>
              <a:t>』( System Dynamics</a:t>
            </a:r>
            <a:r>
              <a:rPr lang="en-US" altLang="zh-TW" sz="2000" b="1" dirty="0" smtClean="0"/>
              <a:t>)</a:t>
            </a:r>
          </a:p>
          <a:p>
            <a:pPr lvl="1" eaLnBrk="1" hangingPunct="1"/>
            <a:r>
              <a:rPr lang="zh-TW" altLang="en-US" sz="2000" dirty="0" smtClean="0"/>
              <a:t>引用工程控制論的回饋機制 </a:t>
            </a:r>
            <a:r>
              <a:rPr lang="en-US" altLang="zh-TW" sz="2000" dirty="0" smtClean="0"/>
              <a:t>( feedback )</a:t>
            </a:r>
          </a:p>
          <a:p>
            <a:pPr eaLnBrk="1" hangingPunct="1"/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以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系統</a:t>
            </a:r>
            <a:r>
              <a:rPr lang="en-US" altLang="zh-TW" sz="2400" b="1" dirty="0" smtClean="0"/>
              <a:t>』</a:t>
            </a:r>
            <a:r>
              <a:rPr lang="zh-TW" altLang="en-US" sz="2400" b="1" dirty="0" smtClean="0"/>
              <a:t> 構面來看事情 ，探討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整體性故障</a:t>
            </a:r>
            <a:r>
              <a:rPr lang="en-US" altLang="zh-TW" sz="2400" b="1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避免以偏蓋全、以管窺天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幫助清楚的看見複雜事件背後運作的簡單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結構</a:t>
            </a:r>
            <a:r>
              <a:rPr lang="zh-TW" altLang="en-US" sz="2400" b="1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觀察一連串的變化過程，而非片段的一幕一幕的個別事件。</a:t>
            </a:r>
          </a:p>
          <a:p>
            <a:pPr lvl="1" eaLnBrk="1" hangingPunct="1"/>
            <a:r>
              <a:rPr lang="zh-TW" altLang="en-US" sz="2000" dirty="0" smtClean="0"/>
              <a:t>要看因果的動環，而非線段式的因果關係。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長遠的視野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短期內不重要的影響力往往會被忽視，它們只會長期之後回來纏著你。</a:t>
            </a:r>
          </a:p>
        </p:txBody>
      </p:sp>
      <p:sp>
        <p:nvSpPr>
          <p:cNvPr id="504836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875F29-5437-4009-9020-176981A7775C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4838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483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26D53-73EC-42FD-A7D4-6C993C71038A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08E6-030E-44FF-9B6B-2348E63F015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</a:rPr>
              <a:t>系統思考圖</a:t>
            </a:r>
          </a:p>
        </p:txBody>
      </p:sp>
      <p:sp>
        <p:nvSpPr>
          <p:cNvPr id="481284" name="Oval 3"/>
          <p:cNvSpPr>
            <a:spLocks noChangeArrowheads="1"/>
          </p:cNvSpPr>
          <p:nvPr/>
        </p:nvSpPr>
        <p:spPr bwMode="auto">
          <a:xfrm>
            <a:off x="777844" y="2590812"/>
            <a:ext cx="2406650" cy="20859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5" name="Rectangle 4"/>
          <p:cNvSpPr>
            <a:spLocks noChangeArrowheads="1"/>
          </p:cNvSpPr>
          <p:nvPr/>
        </p:nvSpPr>
        <p:spPr bwMode="auto">
          <a:xfrm>
            <a:off x="29241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B</a:t>
            </a:r>
          </a:p>
        </p:txBody>
      </p:sp>
      <p:sp>
        <p:nvSpPr>
          <p:cNvPr id="481286" name="Rectangle 5"/>
          <p:cNvSpPr>
            <a:spLocks noChangeArrowheads="1"/>
          </p:cNvSpPr>
          <p:nvPr/>
        </p:nvSpPr>
        <p:spPr bwMode="auto">
          <a:xfrm>
            <a:off x="5873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D</a:t>
            </a:r>
          </a:p>
        </p:txBody>
      </p:sp>
      <p:sp>
        <p:nvSpPr>
          <p:cNvPr id="481287" name="Line 6"/>
          <p:cNvSpPr>
            <a:spLocks noChangeShapeType="1"/>
          </p:cNvSpPr>
          <p:nvPr/>
        </p:nvSpPr>
        <p:spPr bwMode="auto">
          <a:xfrm rot="9600000">
            <a:off x="828644" y="3862399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8" name="Rectangle 7"/>
          <p:cNvSpPr>
            <a:spLocks noChangeArrowheads="1"/>
          </p:cNvSpPr>
          <p:nvPr/>
        </p:nvSpPr>
        <p:spPr bwMode="auto">
          <a:xfrm>
            <a:off x="1752569" y="44084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C</a:t>
            </a:r>
          </a:p>
        </p:txBody>
      </p:sp>
      <p:sp>
        <p:nvSpPr>
          <p:cNvPr id="481289" name="Line 8"/>
          <p:cNvSpPr>
            <a:spLocks noChangeShapeType="1"/>
          </p:cNvSpPr>
          <p:nvPr/>
        </p:nvSpPr>
        <p:spPr bwMode="auto">
          <a:xfrm rot="5100000">
            <a:off x="2313750" y="4572806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0" name="Rectangle 9"/>
          <p:cNvSpPr>
            <a:spLocks noChangeArrowheads="1"/>
          </p:cNvSpPr>
          <p:nvPr/>
        </p:nvSpPr>
        <p:spPr bwMode="auto">
          <a:xfrm>
            <a:off x="1752569" y="23510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A</a:t>
            </a:r>
          </a:p>
        </p:txBody>
      </p:sp>
      <p:sp>
        <p:nvSpPr>
          <p:cNvPr id="481291" name="Line 10"/>
          <p:cNvSpPr>
            <a:spLocks noChangeShapeType="1"/>
          </p:cNvSpPr>
          <p:nvPr/>
        </p:nvSpPr>
        <p:spPr bwMode="auto">
          <a:xfrm rot="15240000" flipH="1">
            <a:off x="1690657" y="2552712"/>
            <a:ext cx="0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2" name="Line 11"/>
          <p:cNvSpPr>
            <a:spLocks noChangeShapeType="1"/>
          </p:cNvSpPr>
          <p:nvPr/>
        </p:nvSpPr>
        <p:spPr bwMode="auto">
          <a:xfrm rot="-9300000" flipH="1" flipV="1">
            <a:off x="3101944" y="3317887"/>
            <a:ext cx="84138" cy="74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7344" y="4103699"/>
            <a:ext cx="228600" cy="228600"/>
            <a:chOff x="3744" y="1056"/>
            <a:chExt cx="192" cy="192"/>
          </a:xfrm>
        </p:grpSpPr>
        <p:sp>
          <p:nvSpPr>
            <p:cNvPr id="481308" name="Oval 1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9" name="Line 1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10" name="Line 1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7" name="Line 18"/>
          <p:cNvSpPr>
            <a:spLocks noChangeAspect="1" noChangeShapeType="1"/>
          </p:cNvSpPr>
          <p:nvPr/>
        </p:nvSpPr>
        <p:spPr bwMode="auto">
          <a:xfrm rot="16200000">
            <a:off x="2633632" y="47434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101944" y="2884499"/>
            <a:ext cx="228600" cy="228600"/>
            <a:chOff x="3744" y="1056"/>
            <a:chExt cx="192" cy="192"/>
          </a:xfrm>
        </p:grpSpPr>
        <p:sp>
          <p:nvSpPr>
            <p:cNvPr id="481304" name="Line 2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5" name="Line 2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2" name="Line 25"/>
          <p:cNvSpPr>
            <a:spLocks noChangeAspect="1" noChangeShapeType="1"/>
          </p:cNvSpPr>
          <p:nvPr/>
        </p:nvSpPr>
        <p:spPr bwMode="auto">
          <a:xfrm rot="16200000">
            <a:off x="1414432" y="23812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7" name="Text Box 26"/>
          <p:cNvSpPr txBox="1">
            <a:spLocks noChangeArrowheads="1"/>
          </p:cNvSpPr>
          <p:nvPr/>
        </p:nvSpPr>
        <p:spPr bwMode="auto">
          <a:xfrm>
            <a:off x="1527144" y="3201999"/>
            <a:ext cx="9144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行為因果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298" name="Text Box 27"/>
          <p:cNvSpPr txBox="1">
            <a:spLocks noChangeArrowheads="1"/>
          </p:cNvSpPr>
          <p:nvPr/>
        </p:nvSpPr>
        <p:spPr bwMode="auto">
          <a:xfrm>
            <a:off x="3786150" y="1000108"/>
            <a:ext cx="5357850" cy="544764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關注動態循環的關鍵影響關係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非發生順序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之關係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影響關係是指當某因素增量時，將導致其他因素產生增量或減量的變化。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變數命名常為正向名詞。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    用以表示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』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600" b="1" dirty="0" smtClean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也有一個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 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減量。</a:t>
            </a:r>
            <a:endParaRPr lang="zh-TW" altLang="en-US" sz="2600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81299" name="Line 29"/>
          <p:cNvSpPr>
            <a:spLocks noChangeShapeType="1"/>
          </p:cNvSpPr>
          <p:nvPr/>
        </p:nvSpPr>
        <p:spPr bwMode="auto">
          <a:xfrm>
            <a:off x="4143372" y="3643314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00" name="Text Box 1053"/>
          <p:cNvSpPr txBox="1">
            <a:spLocks noChangeArrowheads="1"/>
          </p:cNvSpPr>
          <p:nvPr/>
        </p:nvSpPr>
        <p:spPr bwMode="auto">
          <a:xfrm>
            <a:off x="214282" y="5072074"/>
            <a:ext cx="2495550" cy="946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zh-TW" altLang="en-US" sz="2000" b="1">
                <a:ea typeface="標楷體" pitchFamily="65" charset="-120"/>
              </a:rPr>
              <a:t>關鍵影響關係包含：</a:t>
            </a:r>
          </a:p>
          <a:p>
            <a:pPr marL="457200" indent="-457200"/>
            <a:r>
              <a:rPr lang="en-US" altLang="zh-TW">
                <a:ea typeface="標楷體" pitchFamily="65" charset="-120"/>
              </a:rPr>
              <a:t>1. </a:t>
            </a:r>
            <a:r>
              <a:rPr lang="zh-TW" altLang="en-US">
                <a:ea typeface="標楷體" pitchFamily="65" charset="-120"/>
              </a:rPr>
              <a:t>事實的因果關係或；</a:t>
            </a:r>
          </a:p>
          <a:p>
            <a:pPr marL="457200" indent="-457200"/>
            <a:r>
              <a:rPr kumimoji="0" lang="en-US" altLang="zh-TW">
                <a:ea typeface="標楷體" pitchFamily="65" charset="-120"/>
              </a:rPr>
              <a:t>2. </a:t>
            </a:r>
            <a:r>
              <a:rPr kumimoji="0" lang="zh-TW" altLang="en-US">
                <a:ea typeface="標楷體" pitchFamily="65" charset="-120"/>
              </a:rPr>
              <a:t>就問題的對</a:t>
            </a:r>
            <a:r>
              <a:rPr lang="zh-TW" altLang="en-US">
                <a:ea typeface="標楷體" pitchFamily="65" charset="-120"/>
              </a:rPr>
              <a:t>策關係。</a:t>
            </a:r>
          </a:p>
        </p:txBody>
      </p:sp>
      <p:sp>
        <p:nvSpPr>
          <p:cNvPr id="34" name="Line 18"/>
          <p:cNvSpPr>
            <a:spLocks noChangeAspect="1" noChangeShapeType="1"/>
          </p:cNvSpPr>
          <p:nvPr/>
        </p:nvSpPr>
        <p:spPr bwMode="auto">
          <a:xfrm rot="16200000">
            <a:off x="4256085" y="5245113"/>
            <a:ext cx="0" cy="22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</a:rPr>
              <a:t>系統思考圖的基本元件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571612"/>
            <a:ext cx="7786688" cy="4572000"/>
          </a:xfrm>
        </p:spPr>
        <p:txBody>
          <a:bodyPr/>
          <a:lstStyle/>
          <a:p>
            <a:pPr eaLnBrk="1" hangingPunct="1"/>
            <a:r>
              <a:rPr lang="zh-TW" altLang="en-US" sz="2000" b="1" dirty="0" smtClean="0"/>
              <a:t>回饋環路</a:t>
            </a:r>
          </a:p>
          <a:p>
            <a:pPr lvl="1" eaLnBrk="1" hangingPunct="1"/>
            <a:r>
              <a:rPr lang="zh-TW" altLang="en-US" sz="1800" b="1" dirty="0" smtClean="0"/>
              <a:t>增強環路</a:t>
            </a:r>
            <a:r>
              <a:rPr lang="en-US" altLang="zh-TW" sz="1800" b="1" dirty="0" smtClean="0"/>
              <a:t>(reinforcing feedback)</a:t>
            </a:r>
          </a:p>
          <a:p>
            <a:pPr lvl="2" eaLnBrk="1" hangingPunct="1"/>
            <a:r>
              <a:rPr lang="zh-TW" altLang="en-US" sz="1600" dirty="0" smtClean="0"/>
              <a:t>改變系統的力量，是不斷增強的回饋</a:t>
            </a:r>
          </a:p>
          <a:p>
            <a:pPr lvl="2" eaLnBrk="1" hangingPunct="1"/>
            <a:r>
              <a:rPr lang="zh-TW" altLang="en-US" sz="1600" dirty="0" smtClean="0"/>
              <a:t>雪球效應</a:t>
            </a:r>
          </a:p>
          <a:p>
            <a:pPr lvl="2" eaLnBrk="1" hangingPunct="1"/>
            <a:r>
              <a:rPr lang="zh-TW" altLang="en-US" sz="1600" dirty="0" smtClean="0"/>
              <a:t>自我實現預言</a:t>
            </a:r>
          </a:p>
          <a:p>
            <a:pPr lvl="1" eaLnBrk="1" hangingPunct="1"/>
            <a:r>
              <a:rPr lang="zh-TW" altLang="en-US" sz="1800" b="1" dirty="0" smtClean="0"/>
              <a:t>調節環路</a:t>
            </a:r>
            <a:r>
              <a:rPr lang="en-US" altLang="zh-TW" sz="1800" b="1" dirty="0" smtClean="0"/>
              <a:t>(balancing feedback)</a:t>
            </a:r>
          </a:p>
          <a:p>
            <a:pPr lvl="2" eaLnBrk="1" hangingPunct="1"/>
            <a:r>
              <a:rPr lang="zh-TW" altLang="en-US" sz="1600" dirty="0" smtClean="0"/>
              <a:t>抗拒改變系統的力量，反覆調節的回饋</a:t>
            </a:r>
          </a:p>
          <a:p>
            <a:pPr lvl="2" eaLnBrk="1" hangingPunct="1"/>
            <a:r>
              <a:rPr lang="zh-TW" altLang="en-US" sz="1600" dirty="0" smtClean="0"/>
              <a:t>穩定與抗拒的來源</a:t>
            </a:r>
          </a:p>
          <a:p>
            <a:pPr lvl="2" eaLnBrk="1" hangingPunct="1"/>
            <a:r>
              <a:rPr lang="zh-TW" altLang="en-US" sz="1600" b="1" u="sng" dirty="0" smtClean="0">
                <a:solidFill>
                  <a:srgbClr val="FF0000"/>
                </a:solidFill>
              </a:rPr>
              <a:t>目標與現狀間的差距做為起點</a:t>
            </a:r>
            <a:r>
              <a:rPr lang="zh-TW" altLang="en-US" sz="1600" dirty="0" smtClean="0">
                <a:solidFill>
                  <a:srgbClr val="FF0000"/>
                </a:solidFill>
              </a:rPr>
              <a:t>。</a:t>
            </a:r>
          </a:p>
          <a:p>
            <a:pPr eaLnBrk="1" hangingPunct="1"/>
            <a:r>
              <a:rPr lang="zh-TW" altLang="en-US" sz="2000" b="1" dirty="0" smtClean="0"/>
              <a:t>時間滯延</a:t>
            </a:r>
          </a:p>
          <a:p>
            <a:pPr lvl="1" eaLnBrk="1" hangingPunct="1"/>
            <a:r>
              <a:rPr lang="zh-TW" altLang="en-US" sz="1800" dirty="0" smtClean="0"/>
              <a:t>行動與結果間的時間差距。</a:t>
            </a:r>
          </a:p>
          <a:p>
            <a:pPr lvl="1" eaLnBrk="1" hangingPunct="1"/>
            <a:r>
              <a:rPr lang="zh-TW" altLang="en-US" sz="1800" dirty="0" smtClean="0"/>
              <a:t>是一個變數對另一個變數的影響，需要一段時間才能看得出來的情形下發生的。</a:t>
            </a:r>
          </a:p>
          <a:p>
            <a:pPr lvl="1" eaLnBrk="1" hangingPunct="1"/>
            <a:r>
              <a:rPr lang="zh-TW" altLang="en-US" sz="1800" dirty="0" smtClean="0"/>
              <a:t>會導致改善的行動矯枉過正，超過了預期的目標。</a:t>
            </a:r>
          </a:p>
        </p:txBody>
      </p:sp>
      <p:sp>
        <p:nvSpPr>
          <p:cNvPr id="505868" name="日期版面配置區 2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67B6BE-8A33-4DB3-ABDF-D7390E6810F9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5870" name="頁尾版面配置區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5869" name="投影片編號版面配置區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C6E4A-18F4-4E00-ACD0-D647B5150DB2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  <p:grpSp>
        <p:nvGrpSpPr>
          <p:cNvPr id="2" name="群組 9"/>
          <p:cNvGrpSpPr>
            <a:grpSpLocks/>
          </p:cNvGrpSpPr>
          <p:nvPr/>
        </p:nvGrpSpPr>
        <p:grpSpPr bwMode="auto">
          <a:xfrm>
            <a:off x="5786446" y="2000240"/>
            <a:ext cx="1025525" cy="2665413"/>
            <a:chOff x="6144351" y="2572720"/>
            <a:chExt cx="1024574" cy="2665258"/>
          </a:xfrm>
        </p:grpSpPr>
        <p:pic>
          <p:nvPicPr>
            <p:cNvPr id="505878" name="Picture 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6556">
              <a:off x="6144351" y="3644132"/>
              <a:ext cx="858754" cy="7514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505879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556">
              <a:off x="6144432" y="2572720"/>
              <a:ext cx="1024493" cy="83610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grpSp>
          <p:nvGrpSpPr>
            <p:cNvPr id="3" name="群組 7"/>
            <p:cNvGrpSpPr>
              <a:grpSpLocks/>
            </p:cNvGrpSpPr>
            <p:nvPr/>
          </p:nvGrpSpPr>
          <p:grpSpPr bwMode="auto">
            <a:xfrm rot="203829">
              <a:off x="6229160" y="4738497"/>
              <a:ext cx="811803" cy="499481"/>
              <a:chOff x="4273275" y="4838229"/>
              <a:chExt cx="811803" cy="499481"/>
            </a:xfrm>
          </p:grpSpPr>
          <p:cxnSp>
            <p:nvCxnSpPr>
              <p:cNvPr id="505882" name="直線接點 39"/>
              <p:cNvCxnSpPr>
                <a:cxnSpLocks noChangeShapeType="1"/>
              </p:cNvCxnSpPr>
              <p:nvPr/>
            </p:nvCxnSpPr>
            <p:spPr bwMode="auto">
              <a:xfrm rot="-179017">
                <a:off x="4273275" y="4838229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5883" name="直線接點 40"/>
              <p:cNvCxnSpPr>
                <a:cxnSpLocks noChangeShapeType="1"/>
              </p:cNvCxnSpPr>
              <p:nvPr/>
            </p:nvCxnSpPr>
            <p:spPr bwMode="auto">
              <a:xfrm rot="-179017">
                <a:off x="4299225" y="5336122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505881" name="文字方塊 8"/>
            <p:cNvSpPr txBox="1">
              <a:spLocks noChangeArrowheads="1"/>
            </p:cNvSpPr>
            <p:nvPr/>
          </p:nvSpPr>
          <p:spPr bwMode="auto">
            <a:xfrm>
              <a:off x="6286512" y="4786322"/>
              <a:ext cx="6463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 dirty="0">
                  <a:latin typeface="Times New Roman" pitchFamily="18" charset="0"/>
                </a:rPr>
                <a:t>滯延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072313" y="3500436"/>
            <a:ext cx="1000125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2" name="Freeform 6"/>
          <p:cNvSpPr>
            <a:spLocks/>
          </p:cNvSpPr>
          <p:nvPr/>
        </p:nvSpPr>
        <p:spPr bwMode="auto">
          <a:xfrm>
            <a:off x="7072313" y="3786186"/>
            <a:ext cx="1000125" cy="233362"/>
          </a:xfrm>
          <a:custGeom>
            <a:avLst/>
            <a:gdLst>
              <a:gd name="T0" fmla="*/ 0 w 2112"/>
              <a:gd name="T1" fmla="*/ 2147483647 h 392"/>
              <a:gd name="T2" fmla="*/ 2147483647 w 2112"/>
              <a:gd name="T3" fmla="*/ 2147483647 h 392"/>
              <a:gd name="T4" fmla="*/ 2147483647 w 2112"/>
              <a:gd name="T5" fmla="*/ 2147483647 h 392"/>
              <a:gd name="T6" fmla="*/ 2147483647 w 2112"/>
              <a:gd name="T7" fmla="*/ 2147483647 h 392"/>
              <a:gd name="T8" fmla="*/ 2147483647 w 2112"/>
              <a:gd name="T9" fmla="*/ 2147483647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392"/>
              <a:gd name="T17" fmla="*/ 2112 w 2112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392">
                <a:moveTo>
                  <a:pt x="0" y="392"/>
                </a:moveTo>
                <a:cubicBezTo>
                  <a:pt x="184" y="300"/>
                  <a:pt x="368" y="208"/>
                  <a:pt x="528" y="152"/>
                </a:cubicBezTo>
                <a:cubicBezTo>
                  <a:pt x="688" y="96"/>
                  <a:pt x="792" y="80"/>
                  <a:pt x="960" y="56"/>
                </a:cubicBezTo>
                <a:cubicBezTo>
                  <a:pt x="1128" y="32"/>
                  <a:pt x="1344" y="16"/>
                  <a:pt x="1536" y="8"/>
                </a:cubicBezTo>
                <a:cubicBezTo>
                  <a:pt x="1728" y="0"/>
                  <a:pt x="2016" y="8"/>
                  <a:pt x="2112" y="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505863" name="直線接點 25"/>
          <p:cNvCxnSpPr>
            <a:cxnSpLocks noChangeShapeType="1"/>
          </p:cNvCxnSpPr>
          <p:nvPr/>
        </p:nvCxnSpPr>
        <p:spPr bwMode="auto">
          <a:xfrm>
            <a:off x="7072313" y="3713161"/>
            <a:ext cx="1000125" cy="1587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</p:cxnSp>
      <p:grpSp>
        <p:nvGrpSpPr>
          <p:cNvPr id="4" name="群組 28"/>
          <p:cNvGrpSpPr>
            <a:grpSpLocks/>
          </p:cNvGrpSpPr>
          <p:nvPr/>
        </p:nvGrpSpPr>
        <p:grpSpPr bwMode="auto">
          <a:xfrm>
            <a:off x="6929454" y="1714488"/>
            <a:ext cx="1285875" cy="1428750"/>
            <a:chOff x="6929438" y="2214563"/>
            <a:chExt cx="1285875" cy="1428750"/>
          </a:xfrm>
          <a:noFill/>
        </p:grpSpPr>
        <p:grpSp>
          <p:nvGrpSpPr>
            <p:cNvPr id="5" name="群組 19"/>
            <p:cNvGrpSpPr>
              <a:grpSpLocks/>
            </p:cNvGrpSpPr>
            <p:nvPr/>
          </p:nvGrpSpPr>
          <p:grpSpPr bwMode="auto">
            <a:xfrm>
              <a:off x="7072313" y="2301875"/>
              <a:ext cx="1014412" cy="608013"/>
              <a:chOff x="7072330" y="2301989"/>
              <a:chExt cx="1014394" cy="607901"/>
            </a:xfrm>
            <a:grpFill/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072330" y="2301989"/>
                <a:ext cx="1014394" cy="60790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7" name="Freeform 7"/>
              <p:cNvSpPr>
                <a:spLocks/>
              </p:cNvSpPr>
              <p:nvPr/>
            </p:nvSpPr>
            <p:spPr bwMode="auto">
              <a:xfrm>
                <a:off x="7099025" y="2357430"/>
                <a:ext cx="901999" cy="499135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群組 18"/>
            <p:cNvGrpSpPr>
              <a:grpSpLocks/>
            </p:cNvGrpSpPr>
            <p:nvPr/>
          </p:nvGrpSpPr>
          <p:grpSpPr bwMode="auto">
            <a:xfrm>
              <a:off x="7072313" y="3000375"/>
              <a:ext cx="1000125" cy="560388"/>
              <a:chOff x="7072330" y="3000372"/>
              <a:chExt cx="1000132" cy="559841"/>
            </a:xfrm>
            <a:grpFill/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 flipV="1">
                <a:off x="7072330" y="3000372"/>
                <a:ext cx="1000132" cy="55984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5" name="Freeform 12"/>
              <p:cNvSpPr>
                <a:spLocks/>
              </p:cNvSpPr>
              <p:nvPr/>
            </p:nvSpPr>
            <p:spPr bwMode="auto">
              <a:xfrm flipV="1">
                <a:off x="7098649" y="3071810"/>
                <a:ext cx="902375" cy="428628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05873" name="矩形 27"/>
            <p:cNvSpPr>
              <a:spLocks noChangeArrowheads="1"/>
            </p:cNvSpPr>
            <p:nvPr/>
          </p:nvSpPr>
          <p:spPr bwMode="auto">
            <a:xfrm>
              <a:off x="6929438" y="2214563"/>
              <a:ext cx="1285875" cy="1428750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072313" y="4286248"/>
            <a:ext cx="12858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6" name="Freeform 5"/>
          <p:cNvSpPr>
            <a:spLocks/>
          </p:cNvSpPr>
          <p:nvPr/>
        </p:nvSpPr>
        <p:spPr bwMode="auto">
          <a:xfrm>
            <a:off x="7121525" y="4429123"/>
            <a:ext cx="1236663" cy="498475"/>
          </a:xfrm>
          <a:custGeom>
            <a:avLst/>
            <a:gdLst>
              <a:gd name="T0" fmla="*/ 0 w 2400"/>
              <a:gd name="T1" fmla="*/ 2147483647 h 456"/>
              <a:gd name="T2" fmla="*/ 2147483647 w 2400"/>
              <a:gd name="T3" fmla="*/ 2147483647 h 456"/>
              <a:gd name="T4" fmla="*/ 2147483647 w 2400"/>
              <a:gd name="T5" fmla="*/ 2147483647 h 456"/>
              <a:gd name="T6" fmla="*/ 2147483647 w 2400"/>
              <a:gd name="T7" fmla="*/ 2147483647 h 456"/>
              <a:gd name="T8" fmla="*/ 2147483647 w 2400"/>
              <a:gd name="T9" fmla="*/ 2147483647 h 456"/>
              <a:gd name="T10" fmla="*/ 2147483647 w 2400"/>
              <a:gd name="T11" fmla="*/ 2147483647 h 456"/>
              <a:gd name="T12" fmla="*/ 2147483647 w 2400"/>
              <a:gd name="T13" fmla="*/ 2147483647 h 4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0"/>
              <a:gd name="T22" fmla="*/ 0 h 456"/>
              <a:gd name="T23" fmla="*/ 2400 w 2400"/>
              <a:gd name="T24" fmla="*/ 456 h 4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0" h="456">
                <a:moveTo>
                  <a:pt x="0" y="456"/>
                </a:moveTo>
                <a:cubicBezTo>
                  <a:pt x="116" y="252"/>
                  <a:pt x="232" y="48"/>
                  <a:pt x="384" y="24"/>
                </a:cubicBezTo>
                <a:cubicBezTo>
                  <a:pt x="536" y="0"/>
                  <a:pt x="744" y="296"/>
                  <a:pt x="912" y="312"/>
                </a:cubicBezTo>
                <a:cubicBezTo>
                  <a:pt x="1080" y="328"/>
                  <a:pt x="1248" y="136"/>
                  <a:pt x="1392" y="120"/>
                </a:cubicBezTo>
                <a:cubicBezTo>
                  <a:pt x="1536" y="104"/>
                  <a:pt x="1640" y="216"/>
                  <a:pt x="1776" y="216"/>
                </a:cubicBezTo>
                <a:cubicBezTo>
                  <a:pt x="1912" y="216"/>
                  <a:pt x="2104" y="128"/>
                  <a:pt x="2208" y="120"/>
                </a:cubicBezTo>
                <a:cubicBezTo>
                  <a:pt x="2312" y="112"/>
                  <a:pt x="2356" y="140"/>
                  <a:pt x="2400" y="1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5867" name="Line 6"/>
          <p:cNvSpPr>
            <a:spLocks noChangeShapeType="1"/>
          </p:cNvSpPr>
          <p:nvPr/>
        </p:nvSpPr>
        <p:spPr bwMode="auto">
          <a:xfrm>
            <a:off x="7072313" y="4643436"/>
            <a:ext cx="128587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+mn-ea"/>
                <a:ea typeface="+mn-ea"/>
                <a:cs typeface="Arial Unicode MS" pitchFamily="34" charset="-120"/>
              </a:rPr>
              <a:t>系統基模</a:t>
            </a:r>
            <a:r>
              <a:rPr lang="zh-TW" altLang="en-US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(Archetype)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785926"/>
            <a:ext cx="7548563" cy="3881437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一再重複的系統結構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熟悉共通性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熟悉而產生直覺反應與洞察力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抽離細節後，統合跨越所有領域的知識</a:t>
            </a:r>
          </a:p>
          <a:p>
            <a:pPr lvl="1" eaLnBrk="1" hangingPunct="1"/>
            <a:r>
              <a:rPr lang="zh-TW" altLang="en-US" sz="2000" dirty="0" smtClean="0"/>
              <a:t>解決問題─過度分工和知識的片段被統合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建立統合的框架</a:t>
            </a:r>
          </a:p>
          <a:p>
            <a:pPr lvl="1" eaLnBrk="1" hangingPunct="1"/>
            <a:r>
              <a:rPr lang="zh-TW" altLang="en-US" sz="2000" dirty="0" smtClean="0"/>
              <a:t>學習如何看見</a:t>
            </a:r>
            <a:r>
              <a:rPr lang="zh-TW" altLang="en-US" sz="2000" u="sng" dirty="0" smtClean="0"/>
              <a:t>個人與組織</a:t>
            </a:r>
            <a:r>
              <a:rPr lang="zh-TW" altLang="en-US" sz="2000" dirty="0" smtClean="0"/>
              <a:t>生活中結構的關鍵所在</a:t>
            </a:r>
            <a:endParaRPr lang="en-US" altLang="zh-TW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/>
              <a:t>	a sort of “insight”</a:t>
            </a:r>
          </a:p>
          <a:p>
            <a:pPr eaLnBrk="1" hangingPunct="1"/>
            <a:r>
              <a:rPr lang="zh-TW" altLang="en-US" sz="2400" b="1" dirty="0" smtClean="0"/>
              <a:t>至少有</a:t>
            </a:r>
            <a:r>
              <a:rPr lang="en-US" altLang="zh-TW" sz="2400" b="1" u="sng" dirty="0" smtClean="0"/>
              <a:t>12</a:t>
            </a:r>
            <a:r>
              <a:rPr lang="zh-TW" altLang="en-US" sz="2400" b="1" u="sng" dirty="0" smtClean="0"/>
              <a:t>種基模</a:t>
            </a:r>
            <a:r>
              <a:rPr lang="zh-TW" altLang="en-US" sz="2400" b="1" dirty="0" smtClean="0"/>
              <a:t>被研究發現，</a:t>
            </a:r>
            <a:r>
              <a:rPr lang="en-US" altLang="zh-TW" sz="2400" b="1" dirty="0" smtClean="0"/>
              <a:t>Peter </a:t>
            </a:r>
            <a:r>
              <a:rPr lang="en-US" altLang="zh-TW" sz="2400" b="1" dirty="0" err="1" smtClean="0"/>
              <a:t>Senge</a:t>
            </a:r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在書中提出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種基模</a:t>
            </a:r>
            <a:r>
              <a:rPr lang="zh-TW" altLang="en-US" sz="2400" b="1" dirty="0" smtClean="0"/>
              <a:t>的說明</a:t>
            </a:r>
            <a:endParaRPr lang="zh-TW" altLang="en-US" sz="2400" b="1" u="sng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800" dirty="0" smtClean="0"/>
          </a:p>
        </p:txBody>
      </p:sp>
      <p:sp>
        <p:nvSpPr>
          <p:cNvPr id="506884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504EF86-C97A-4A8B-85F3-4DDA41FF6ED9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6886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688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BDC83-9DAB-4BB0-AEC2-0CDD706FB4CE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常見系統基模式樣</a:t>
            </a:r>
          </a:p>
        </p:txBody>
      </p:sp>
      <p:sp>
        <p:nvSpPr>
          <p:cNvPr id="507907" name="內容版面配置區 2"/>
          <p:cNvSpPr>
            <a:spLocks noGrp="1"/>
          </p:cNvSpPr>
          <p:nvPr>
            <p:ph idx="1"/>
          </p:nvPr>
        </p:nvSpPr>
        <p:spPr>
          <a:xfrm>
            <a:off x="500034" y="1714488"/>
            <a:ext cx="4286250" cy="3881437"/>
          </a:xfrm>
        </p:spPr>
        <p:txBody>
          <a:bodyPr/>
          <a:lstStyle/>
          <a:p>
            <a:endParaRPr lang="en-US" altLang="zh-TW" b="1" dirty="0" smtClean="0"/>
          </a:p>
          <a:p>
            <a:r>
              <a:rPr lang="zh-TW" altLang="en-US" b="1" dirty="0" smtClean="0"/>
              <a:t>反應遲緩的調節環路</a:t>
            </a:r>
            <a:endParaRPr lang="en-US" altLang="zh-TW" b="1" dirty="0" smtClean="0"/>
          </a:p>
          <a:p>
            <a:r>
              <a:rPr lang="zh-TW" altLang="en-US" b="1" dirty="0" smtClean="0"/>
              <a:t>成長上限</a:t>
            </a:r>
            <a:endParaRPr lang="en-US" altLang="zh-TW" b="1" dirty="0" smtClean="0"/>
          </a:p>
          <a:p>
            <a:r>
              <a:rPr lang="zh-TW" altLang="en-US" b="1" dirty="0" smtClean="0"/>
              <a:t>捨本逐末</a:t>
            </a:r>
            <a:endParaRPr lang="en-US" altLang="zh-TW" b="1" dirty="0" smtClean="0"/>
          </a:p>
          <a:p>
            <a:r>
              <a:rPr lang="zh-TW" altLang="en-US" b="1" dirty="0" smtClean="0"/>
              <a:t>目標侵蝕</a:t>
            </a:r>
            <a:endParaRPr lang="en-US" altLang="zh-TW" b="1" dirty="0" smtClean="0"/>
          </a:p>
          <a:p>
            <a:r>
              <a:rPr lang="zh-TW" altLang="en-US" b="1" dirty="0" smtClean="0"/>
              <a:t>惡性競爭</a:t>
            </a:r>
          </a:p>
        </p:txBody>
      </p:sp>
      <p:sp>
        <p:nvSpPr>
          <p:cNvPr id="507909" name="日期版面配置區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D71042C-E928-4D28-A765-3643FC7A73E6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7911" name="頁尾版面配置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79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EA07-6F24-454A-8F72-AEBD2806E4C2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857752" y="1785926"/>
            <a:ext cx="397668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富者愈富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共同的悲劇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飲鴆止渴</a:t>
            </a:r>
            <a:endParaRPr lang="en-US" altLang="zh-TW" sz="3200" b="1" kern="0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成長與投資不足</a:t>
            </a:r>
            <a:endParaRPr lang="en-US" altLang="zh-TW" sz="3200" b="1" kern="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公司降低成本方案如何有效？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競爭激烈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降低成本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贏得訂單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46" name="Rectangle 26"/>
          <p:cNvSpPr>
            <a:spLocks noChangeArrowheads="1"/>
          </p:cNvSpPr>
          <p:nvPr/>
        </p:nvSpPr>
        <p:spPr bwMode="auto">
          <a:xfrm>
            <a:off x="4995863" y="5035550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員工參與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3786188"/>
            <a:ext cx="1433513" cy="1238250"/>
            <a:chOff x="2784" y="2385"/>
            <a:chExt cx="903" cy="780"/>
          </a:xfrm>
        </p:grpSpPr>
        <p:sp>
          <p:nvSpPr>
            <p:cNvPr id="539675" name="Arc 28"/>
            <p:cNvSpPr>
              <a:spLocks/>
            </p:cNvSpPr>
            <p:nvPr/>
          </p:nvSpPr>
          <p:spPr bwMode="auto">
            <a:xfrm>
              <a:off x="2819" y="2385"/>
              <a:ext cx="868" cy="780"/>
            </a:xfrm>
            <a:custGeom>
              <a:avLst/>
              <a:gdLst>
                <a:gd name="T0" fmla="*/ 0 w 20348"/>
                <a:gd name="T1" fmla="*/ 0 h 18312"/>
                <a:gd name="T2" fmla="*/ 0 w 20348"/>
                <a:gd name="T3" fmla="*/ 0 h 18312"/>
                <a:gd name="T4" fmla="*/ 0 w 20348"/>
                <a:gd name="T5" fmla="*/ 0 h 18312"/>
                <a:gd name="T6" fmla="*/ 0 60000 65536"/>
                <a:gd name="T7" fmla="*/ 0 60000 65536"/>
                <a:gd name="T8" fmla="*/ 0 60000 65536"/>
                <a:gd name="T9" fmla="*/ 0 w 20348"/>
                <a:gd name="T10" fmla="*/ 0 h 18312"/>
                <a:gd name="T11" fmla="*/ 20348 w 20348"/>
                <a:gd name="T12" fmla="*/ 18312 h 18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48" h="18312" fill="none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</a:path>
                <a:path w="20348" h="18312" stroke="0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  <a:lnTo>
                    <a:pt x="20348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6" name="Freeform 29"/>
            <p:cNvSpPr>
              <a:spLocks/>
            </p:cNvSpPr>
            <p:nvPr/>
          </p:nvSpPr>
          <p:spPr bwMode="auto">
            <a:xfrm>
              <a:off x="2784" y="2579"/>
              <a:ext cx="71" cy="124"/>
            </a:xfrm>
            <a:custGeom>
              <a:avLst/>
              <a:gdLst>
                <a:gd name="T0" fmla="*/ 9 w 71"/>
                <a:gd name="T1" fmla="*/ 0 h 124"/>
                <a:gd name="T2" fmla="*/ 0 w 71"/>
                <a:gd name="T3" fmla="*/ 124 h 124"/>
                <a:gd name="T4" fmla="*/ 71 w 71"/>
                <a:gd name="T5" fmla="*/ 106 h 124"/>
                <a:gd name="T6" fmla="*/ 9 w 7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9" y="0"/>
                  </a:moveTo>
                  <a:lnTo>
                    <a:pt x="0" y="124"/>
                  </a:lnTo>
                  <a:lnTo>
                    <a:pt x="71" y="10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7" name="Rectangle 30"/>
            <p:cNvSpPr>
              <a:spLocks noChangeArrowheads="1"/>
            </p:cNvSpPr>
            <p:nvPr/>
          </p:nvSpPr>
          <p:spPr bwMode="auto">
            <a:xfrm>
              <a:off x="2899" y="2588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233951" name="Rectangle 31"/>
          <p:cNvSpPr>
            <a:spLocks noChangeArrowheads="1"/>
          </p:cNvSpPr>
          <p:nvPr/>
        </p:nvSpPr>
        <p:spPr bwMode="auto">
          <a:xfrm>
            <a:off x="5670550" y="28717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工作壓力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498975" y="2801938"/>
            <a:ext cx="1565275" cy="2149475"/>
            <a:chOff x="2834" y="1765"/>
            <a:chExt cx="986" cy="1354"/>
          </a:xfrm>
        </p:grpSpPr>
        <p:sp>
          <p:nvSpPr>
            <p:cNvPr id="539672" name="Arc 33"/>
            <p:cNvSpPr>
              <a:spLocks/>
            </p:cNvSpPr>
            <p:nvPr/>
          </p:nvSpPr>
          <p:spPr bwMode="auto">
            <a:xfrm>
              <a:off x="2834" y="1967"/>
              <a:ext cx="986" cy="1152"/>
            </a:xfrm>
            <a:custGeom>
              <a:avLst/>
              <a:gdLst>
                <a:gd name="T0" fmla="*/ 0 w 17305"/>
                <a:gd name="T1" fmla="*/ 0 h 20229"/>
                <a:gd name="T2" fmla="*/ 0 w 17305"/>
                <a:gd name="T3" fmla="*/ 0 h 20229"/>
                <a:gd name="T4" fmla="*/ 0 w 17305"/>
                <a:gd name="T5" fmla="*/ 0 h 20229"/>
                <a:gd name="T6" fmla="*/ 0 60000 65536"/>
                <a:gd name="T7" fmla="*/ 0 60000 65536"/>
                <a:gd name="T8" fmla="*/ 0 60000 65536"/>
                <a:gd name="T9" fmla="*/ 0 w 17305"/>
                <a:gd name="T10" fmla="*/ 0 h 20229"/>
                <a:gd name="T11" fmla="*/ 17305 w 17305"/>
                <a:gd name="T12" fmla="*/ 20229 h 20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05" h="20229" fill="none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</a:path>
                <a:path w="17305" h="20229" stroke="0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  <a:lnTo>
                    <a:pt x="17305" y="2022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3" name="Freeform 34"/>
            <p:cNvSpPr>
              <a:spLocks/>
            </p:cNvSpPr>
            <p:nvPr/>
          </p:nvSpPr>
          <p:spPr bwMode="auto">
            <a:xfrm>
              <a:off x="3377" y="1924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4" name="Rectangle 35"/>
            <p:cNvSpPr>
              <a:spLocks noChangeArrowheads="1"/>
            </p:cNvSpPr>
            <p:nvPr/>
          </p:nvSpPr>
          <p:spPr bwMode="auto">
            <a:xfrm>
              <a:off x="3324" y="1765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853113" y="3167063"/>
            <a:ext cx="1138237" cy="2432050"/>
            <a:chOff x="3687" y="1995"/>
            <a:chExt cx="717" cy="1532"/>
          </a:xfrm>
        </p:grpSpPr>
        <p:sp>
          <p:nvSpPr>
            <p:cNvPr id="539669" name="Arc 37"/>
            <p:cNvSpPr>
              <a:spLocks/>
            </p:cNvSpPr>
            <p:nvPr/>
          </p:nvSpPr>
          <p:spPr bwMode="auto">
            <a:xfrm>
              <a:off x="3687" y="1995"/>
              <a:ext cx="717" cy="1301"/>
            </a:xfrm>
            <a:custGeom>
              <a:avLst/>
              <a:gdLst>
                <a:gd name="T0" fmla="*/ 0 w 21600"/>
                <a:gd name="T1" fmla="*/ 0 h 39190"/>
                <a:gd name="T2" fmla="*/ 0 w 21600"/>
                <a:gd name="T3" fmla="*/ 0 h 39190"/>
                <a:gd name="T4" fmla="*/ 0 w 21600"/>
                <a:gd name="T5" fmla="*/ 0 h 391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90"/>
                <a:gd name="T11" fmla="*/ 21600 w 21600"/>
                <a:gd name="T12" fmla="*/ 39190 h 39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90" fill="none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</a:path>
                <a:path w="21600" h="39190" stroke="0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  <a:lnTo>
                    <a:pt x="0" y="18142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0" name="Freeform 38"/>
            <p:cNvSpPr>
              <a:spLocks/>
            </p:cNvSpPr>
            <p:nvPr/>
          </p:nvSpPr>
          <p:spPr bwMode="auto">
            <a:xfrm>
              <a:off x="3731" y="3252"/>
              <a:ext cx="124" cy="71"/>
            </a:xfrm>
            <a:custGeom>
              <a:avLst/>
              <a:gdLst>
                <a:gd name="T0" fmla="*/ 0 w 124"/>
                <a:gd name="T1" fmla="*/ 53 h 71"/>
                <a:gd name="T2" fmla="*/ 124 w 124"/>
                <a:gd name="T3" fmla="*/ 71 h 71"/>
                <a:gd name="T4" fmla="*/ 115 w 124"/>
                <a:gd name="T5" fmla="*/ 0 h 71"/>
                <a:gd name="T6" fmla="*/ 0 w 124"/>
                <a:gd name="T7" fmla="*/ 53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53"/>
                  </a:moveTo>
                  <a:lnTo>
                    <a:pt x="124" y="71"/>
                  </a:lnTo>
                  <a:lnTo>
                    <a:pt x="11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1" name="Rectangle 39"/>
            <p:cNvSpPr>
              <a:spLocks noChangeArrowheads="1"/>
            </p:cNvSpPr>
            <p:nvPr/>
          </p:nvSpPr>
          <p:spPr bwMode="auto">
            <a:xfrm>
              <a:off x="3829" y="3323"/>
              <a:ext cx="10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60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5125" y="3786188"/>
            <a:ext cx="450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  <p:bldP spid="1233946" grpId="0" autoUpdateAnimBg="0"/>
      <p:bldP spid="123395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108</TotalTime>
  <Words>2340</Words>
  <Application>Microsoft Office PowerPoint</Application>
  <PresentationFormat>如螢幕大小 (4:3)</PresentationFormat>
  <Paragraphs>592</Paragraphs>
  <Slides>27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教學目標</vt:lpstr>
      <vt:lpstr>心智互動工具：系統思考圖</vt:lpstr>
      <vt:lpstr>新的眼睛看世界</vt:lpstr>
      <vt:lpstr>分析真實世界的複雜性</vt:lpstr>
      <vt:lpstr>系統思考 (System Thinking)</vt:lpstr>
      <vt:lpstr>系統思考圖</vt:lpstr>
      <vt:lpstr>系統思考圖的基本元件</vt:lpstr>
      <vt:lpstr>系統基模 (Archetype)</vt:lpstr>
      <vt:lpstr>常見系統基模式樣</vt:lpstr>
      <vt:lpstr>心智模式：系統思考圖示例</vt:lpstr>
      <vt:lpstr>心智模式：系統思考圖示例</vt:lpstr>
      <vt:lpstr>A型與B型知識？</vt:lpstr>
      <vt:lpstr>心智模式：系統思考圖示例</vt:lpstr>
      <vt:lpstr>心智模式：系統思考圖示例</vt:lpstr>
      <vt:lpstr>心智模式的定義（樹狀表示）</vt:lpstr>
      <vt:lpstr>投影片 15</vt:lpstr>
      <vt:lpstr>捨本逐末－熬夜應付課業壓力</vt:lpstr>
      <vt:lpstr>捨本逐末特案轉嫁負擔給幫助者</vt:lpstr>
      <vt:lpstr>投影片 18</vt:lpstr>
      <vt:lpstr>投影片 19</vt:lpstr>
      <vt:lpstr>畢業壓力</vt:lpstr>
      <vt:lpstr>美國品管圈為何失敗？</vt:lpstr>
      <vt:lpstr>A型與B型知識？</vt:lpstr>
      <vt:lpstr>國民黨改革為何失敗？</vt:lpstr>
      <vt:lpstr>A型與B型知識？</vt:lpstr>
      <vt:lpstr>A型與B型知識？</vt:lpstr>
      <vt:lpstr>台灣米酒走到配銷末途之歷程</vt:lpstr>
      <vt:lpstr>投影片 27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心智互動工具：系統思考圖</dc:title>
  <dc:creator>Your User Name</dc:creator>
  <cp:lastModifiedBy>USER</cp:lastModifiedBy>
  <cp:revision>12</cp:revision>
  <dcterms:created xsi:type="dcterms:W3CDTF">2010-07-14T01:53:22Z</dcterms:created>
  <dcterms:modified xsi:type="dcterms:W3CDTF">2011-10-31T08:48:21Z</dcterms:modified>
</cp:coreProperties>
</file>